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</p:sldIdLst>
  <p:sldSz cy="5143500" cx="9144000"/>
  <p:notesSz cx="6858000" cy="9144000"/>
  <p:embeddedFontLst>
    <p:embeddedFont>
      <p:font typeface="Teko"/>
      <p:regular r:id="rId115"/>
      <p:bold r:id="rId116"/>
    </p:embeddedFont>
    <p:embeddedFont>
      <p:font typeface="Bebas Neue"/>
      <p:regular r:id="rId117"/>
    </p:embeddedFont>
    <p:embeddedFont>
      <p:font typeface="Electrolize"/>
      <p:regular r:id="rId118"/>
    </p:embeddedFont>
    <p:embeddedFont>
      <p:font typeface="Teko Medium"/>
      <p:regular r:id="rId119"/>
      <p:bold r:id="rId120"/>
    </p:embeddedFont>
    <p:embeddedFont>
      <p:font typeface="Roboto Mono"/>
      <p:regular r:id="rId121"/>
      <p:bold r:id="rId122"/>
      <p:italic r:id="rId123"/>
      <p:boldItalic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121" Type="http://schemas.openxmlformats.org/officeDocument/2006/relationships/font" Target="fonts/RobotoMono-regular.fntdata"/><Relationship Id="rId25" Type="http://schemas.openxmlformats.org/officeDocument/2006/relationships/slide" Target="slides/slide21.xml"/><Relationship Id="rId120" Type="http://schemas.openxmlformats.org/officeDocument/2006/relationships/font" Target="fonts/TekoMedium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24" Type="http://schemas.openxmlformats.org/officeDocument/2006/relationships/font" Target="fonts/RobotoMono-boldItalic.fntdata"/><Relationship Id="rId123" Type="http://schemas.openxmlformats.org/officeDocument/2006/relationships/font" Target="fonts/RobotoMono-italic.fntdata"/><Relationship Id="rId122" Type="http://schemas.openxmlformats.org/officeDocument/2006/relationships/font" Target="fonts/RobotoMono-bold.fntdata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Electrolize-regular.fntdata"/><Relationship Id="rId117" Type="http://schemas.openxmlformats.org/officeDocument/2006/relationships/font" Target="fonts/BebasNeue-regular.fntdata"/><Relationship Id="rId116" Type="http://schemas.openxmlformats.org/officeDocument/2006/relationships/font" Target="fonts/Teko-bold.fntdata"/><Relationship Id="rId115" Type="http://schemas.openxmlformats.org/officeDocument/2006/relationships/font" Target="fonts/Teko-regular.fntdata"/><Relationship Id="rId119" Type="http://schemas.openxmlformats.org/officeDocument/2006/relationships/font" Target="fonts/TekoMedium-regular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b659da40be_23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b659da40be_23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1b659da40be_77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2" name="Google Shape;3302;g1b659da40be_77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b659da40be_77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3" name="Google Shape;3343;g1b659da40be_77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g1b659da40be_77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0" name="Google Shape;3400;g1b659da40be_77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g1b659da40be_77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9" name="Google Shape;3429;g1b659da40be_77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b659da40be_77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9" name="Google Shape;3459;g1b659da40be_77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5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g1b659da40be_7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7" name="Google Shape;3487;g1b659da40be_7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g1b659da40be_23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6" name="Google Shape;3516;g1b659da40be_23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14d6535e0d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4" name="Google Shape;3534;g14d6535e0d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g1b659da40be_23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0" name="Google Shape;3560;g1b659da40be_23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g1b659da40be_77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7" name="Google Shape;3587;g1b659da40be_77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b659da40be_23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b659da40be_23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g11e151b4c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3" name="Google Shape;3613;g11e151b4c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f8242ab0f_1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0f8242ab0f_1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dd5bac660a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dd5bac660a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dd5bac660a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dd5bac660a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dd5bac660a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dd5bac660a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dd5bac660a_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dd5bac660a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dd5bac660a_3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dd5bac660a_3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dd5bac660a_3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dd5bac660a_3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dd5bac660a_3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dd5bac660a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85a77ac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485a77ac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b659da40be_1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b659da40be_1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b659da40be_1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b659da40be_1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b659da40be_1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b659da40be_1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b659da40be_13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b659da40be_13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b659da40be_1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b659da40be_1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0f61b30f8f_5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0f61b30f8f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b659da40be_23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1b659da40be_23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0f61b30f8f_5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0f61b30f8f_5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0f8242ab0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0f8242ab0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20f8242ab0f_17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20f8242ab0f_17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485a77ac1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485a77ac1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0f8242ab0f_17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0f8242ab0f_17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0f8242ab0f_17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0f8242ab0f_17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20f8242ab0f_17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20f8242ab0f_17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20f8242ab0f_17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20f8242ab0f_17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20f8242ab0f_17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20f8242ab0f_17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f8242ab0f_17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f8242ab0f_17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0f8242ab0f_17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20f8242ab0f_17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dd5bac660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dd5bac660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0f61b30f8f_5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20f61b30f8f_5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0f8242ab0f_17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0f8242ab0f_17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f61b30f8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f61b30f8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1dd5bac660a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1dd5bac660a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1dd5bac660a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1dd5bac660a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</a:t>
            </a:r>
            <a:r>
              <a:rPr lang="en"/>
              <a:t>Pacchetto catturato tramite </a:t>
            </a:r>
            <a:r>
              <a:rPr lang="en">
                <a:highlight>
                  <a:srgbClr val="D4D4D4"/>
                </a:highlight>
                <a:latin typeface="Roboto Mono"/>
                <a:ea typeface="Roboto Mono"/>
                <a:cs typeface="Roboto Mono"/>
                <a:sym typeface="Roboto Mono"/>
              </a:rPr>
              <a:t>tcpdump -i tun0</a:t>
            </a:r>
            <a:endParaRPr>
              <a:highlight>
                <a:srgbClr val="D4D4D4"/>
              </a:highlight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dd5bac660a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dd5bac660a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1dd5bac660a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1dd5bac660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1dd5bac660a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1dd5bac660a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1dd5bac660a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1dd5bac660a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1dd5bac660a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1dd5bac660a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1dd5bac660a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1dd5bac660a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dd5bac660a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1dd5bac660a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dd5bac660a_1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1dd5bac660a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0f590bd69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0f590bd69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1dd5bac660a_5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1dd5bac660a_5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dd5bac660a_57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dd5bac660a_57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dd5bac660a_57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1dd5bac660a_57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20f61b30f8f_5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20f61b30f8f_5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20f8242ab0f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20f8242ab0f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20f8242ab0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20f8242ab0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20f8242ab0f_3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20f8242ab0f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1b659da40be_23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1b659da40be_23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b659da40be_23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b659da40be_23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1b659da40be_23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1b659da40be_23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0f8242ab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0f8242ab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20f8242ab0f_3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20f8242ab0f_3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1b659da40b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1b659da40b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b659da40b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b659da40b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1b659da40be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1b659da40be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b659da40be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b659da40be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1b659da40be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1b659da40be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b659da40be_1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b659da40be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1b659da40be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1b659da40be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1b659da40be_8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1b659da40be_8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b659da40be_84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1b659da40be_84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0f61b30f8f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0f61b30f8f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20f8242ab0f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20f8242ab0f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1b659da40be_308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1b659da40be_308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1b659da40be_308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1b659da40be_308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1b659da40be_84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1b659da40be_84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1b659da40be_308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1b659da40be_308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1b659da40be_308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1b659da40be_308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20f61b30f8f_5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20f61b30f8f_5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b659da40be_77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1b659da40be_77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1dd5bac660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1dd5bac660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1dd5bac660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Google Shape;2673;g1dd5bac660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b659da40be_308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b659da40be_308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1dd5bac660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1dd5bac660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1dd5bac660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1dd5bac660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g20f61b30f8f_5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" name="Google Shape;2755;g20f61b30f8f_5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dd5bac660a_1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" name="Google Shape;2783;g1dd5bac660a_1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g20f61b30f8f_5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1" name="Google Shape;2811;g20f61b30f8f_5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g20f61b30f8f_5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2" name="Google Shape;2842;g20f61b30f8f_5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1b659da40be_2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" name="Google Shape;2861;g1b659da40be_2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1b659da40be_2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1b659da40be_2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1b659da40be_23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1b659da40be_23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1b659da40be_23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" name="Google Shape;2963;g1b659da40be_23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0f61b30f8f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0f61b30f8f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20f61b30f8f_5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20f61b30f8f_5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1b659da40be_23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1b659da40be_23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1b659da40be_23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1b659da40be_23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1b659da40be_23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" name="Google Shape;3091;g1b659da40be_23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1b659da40be_23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7" name="Google Shape;3117;g1b659da40be_23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1b659da40be_23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1b659da40be_23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g1b659da40be_23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6" name="Google Shape;3186;g1b659da40be_23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g1b659da40be_23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4" name="Google Shape;3214;g1b659da40be_23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1b659da40be_23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1b659da40be_23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1b659da40be_23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1b659da40be_23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857750" y="1640100"/>
            <a:ext cx="3570900" cy="16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857750" y="3246825"/>
            <a:ext cx="3570900" cy="4095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29765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5450450" y="1558475"/>
            <a:ext cx="29784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5450493" y="3069625"/>
            <a:ext cx="2978400" cy="764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2" name="Google Shape;112;p11"/>
          <p:cNvGrpSpPr/>
          <p:nvPr/>
        </p:nvGrpSpPr>
        <p:grpSpPr>
          <a:xfrm>
            <a:off x="5044704" y="4608502"/>
            <a:ext cx="5253816" cy="1622108"/>
            <a:chOff x="5092229" y="-180802"/>
            <a:chExt cx="5253816" cy="1622108"/>
          </a:xfrm>
        </p:grpSpPr>
        <p:sp>
          <p:nvSpPr>
            <p:cNvPr id="113" name="Google Shape;113;p1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11"/>
          <p:cNvGrpSpPr/>
          <p:nvPr/>
        </p:nvGrpSpPr>
        <p:grpSpPr>
          <a:xfrm>
            <a:off x="5044704" y="-1046873"/>
            <a:ext cx="5253816" cy="1622108"/>
            <a:chOff x="5092229" y="-180802"/>
            <a:chExt cx="5253816" cy="1622108"/>
          </a:xfrm>
        </p:grpSpPr>
        <p:sp>
          <p:nvSpPr>
            <p:cNvPr id="124" name="Google Shape;124;p1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>
            <p:ph hasCustomPrompt="1" type="title"/>
          </p:nvPr>
        </p:nvSpPr>
        <p:spPr>
          <a:xfrm>
            <a:off x="709929" y="1643396"/>
            <a:ext cx="59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idx="1" type="subTitle"/>
          </p:nvPr>
        </p:nvSpPr>
        <p:spPr>
          <a:xfrm>
            <a:off x="1304529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hasCustomPrompt="1" idx="2" type="title"/>
          </p:nvPr>
        </p:nvSpPr>
        <p:spPr>
          <a:xfrm>
            <a:off x="4571440" y="1640946"/>
            <a:ext cx="59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3" type="subTitle"/>
          </p:nvPr>
        </p:nvSpPr>
        <p:spPr>
          <a:xfrm>
            <a:off x="5166040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hasCustomPrompt="1" idx="4" type="title"/>
          </p:nvPr>
        </p:nvSpPr>
        <p:spPr>
          <a:xfrm>
            <a:off x="709929" y="3056321"/>
            <a:ext cx="59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/>
          <p:nvPr>
            <p:ph idx="5" type="subTitle"/>
          </p:nvPr>
        </p:nvSpPr>
        <p:spPr>
          <a:xfrm>
            <a:off x="1304529" y="3543232"/>
            <a:ext cx="271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hasCustomPrompt="1" idx="6" type="title"/>
          </p:nvPr>
        </p:nvSpPr>
        <p:spPr>
          <a:xfrm>
            <a:off x="4571440" y="3056321"/>
            <a:ext cx="59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/>
          <p:nvPr>
            <p:ph idx="7" type="subTitle"/>
          </p:nvPr>
        </p:nvSpPr>
        <p:spPr>
          <a:xfrm>
            <a:off x="5166040" y="3543221"/>
            <a:ext cx="271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8" type="title"/>
          </p:nvPr>
        </p:nvSpPr>
        <p:spPr>
          <a:xfrm>
            <a:off x="720000" y="53499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9" type="subTitle"/>
          </p:nvPr>
        </p:nvSpPr>
        <p:spPr>
          <a:xfrm>
            <a:off x="1304529" y="1643396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3" type="subTitle"/>
          </p:nvPr>
        </p:nvSpPr>
        <p:spPr>
          <a:xfrm>
            <a:off x="5166040" y="1643392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14" type="subTitle"/>
          </p:nvPr>
        </p:nvSpPr>
        <p:spPr>
          <a:xfrm>
            <a:off x="1304529" y="305633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15" type="subTitle"/>
          </p:nvPr>
        </p:nvSpPr>
        <p:spPr>
          <a:xfrm>
            <a:off x="5166040" y="305632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51" name="Google Shape;151;p13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152" name="Google Shape;152;p13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53" name="Google Shape;153;p1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1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56" name="Google Shape;156;p1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" name="Google Shape;158;p1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59" name="Google Shape;159;p1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" name="Google Shape;161;p13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162" name="Google Shape;162;p13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>
            <p:ph type="title"/>
          </p:nvPr>
        </p:nvSpPr>
        <p:spPr>
          <a:xfrm>
            <a:off x="2290025" y="3339900"/>
            <a:ext cx="4563900" cy="3609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8" name="Google Shape;168;p14"/>
          <p:cNvSpPr txBox="1"/>
          <p:nvPr>
            <p:ph idx="1" type="subTitle"/>
          </p:nvPr>
        </p:nvSpPr>
        <p:spPr>
          <a:xfrm>
            <a:off x="745900" y="1055600"/>
            <a:ext cx="7652100" cy="21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idx="1" type="subTitle"/>
          </p:nvPr>
        </p:nvSpPr>
        <p:spPr>
          <a:xfrm>
            <a:off x="715100" y="2664950"/>
            <a:ext cx="36417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5"/>
          <p:cNvSpPr txBox="1"/>
          <p:nvPr>
            <p:ph type="title"/>
          </p:nvPr>
        </p:nvSpPr>
        <p:spPr>
          <a:xfrm>
            <a:off x="715100" y="1544375"/>
            <a:ext cx="3641700" cy="11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3" name="Google Shape;173;p15"/>
          <p:cNvSpPr/>
          <p:nvPr>
            <p:ph idx="2" type="pic"/>
          </p:nvPr>
        </p:nvSpPr>
        <p:spPr>
          <a:xfrm>
            <a:off x="4787225" y="750900"/>
            <a:ext cx="3641700" cy="364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4" name="Google Shape;17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idx="1" type="subTitle"/>
          </p:nvPr>
        </p:nvSpPr>
        <p:spPr>
          <a:xfrm>
            <a:off x="2776800" y="3673413"/>
            <a:ext cx="35904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776800" y="3214900"/>
            <a:ext cx="359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16"/>
          <p:cNvSpPr/>
          <p:nvPr>
            <p:ph idx="2" type="pic"/>
          </p:nvPr>
        </p:nvSpPr>
        <p:spPr>
          <a:xfrm>
            <a:off x="2919380" y="882462"/>
            <a:ext cx="3305700" cy="1859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9" name="Google Shape;179;p16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180" name="Google Shape;180;p16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idx="1" type="subTitle"/>
          </p:nvPr>
        </p:nvSpPr>
        <p:spPr>
          <a:xfrm>
            <a:off x="1597350" y="3671275"/>
            <a:ext cx="2294400" cy="4302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2" type="subTitle"/>
          </p:nvPr>
        </p:nvSpPr>
        <p:spPr>
          <a:xfrm>
            <a:off x="5252250" y="3671275"/>
            <a:ext cx="2294400" cy="4302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17"/>
          <p:cNvSpPr txBox="1"/>
          <p:nvPr>
            <p:ph idx="3" type="subTitle"/>
          </p:nvPr>
        </p:nvSpPr>
        <p:spPr>
          <a:xfrm>
            <a:off x="1597350" y="4035800"/>
            <a:ext cx="22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4" type="subTitle"/>
          </p:nvPr>
        </p:nvSpPr>
        <p:spPr>
          <a:xfrm>
            <a:off x="5252250" y="4035800"/>
            <a:ext cx="22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0" name="Google Shape;190;p17"/>
          <p:cNvGrpSpPr/>
          <p:nvPr/>
        </p:nvGrpSpPr>
        <p:grpSpPr>
          <a:xfrm rot="10800000">
            <a:off x="-2140408" y="4503352"/>
            <a:ext cx="5253816" cy="1622108"/>
            <a:chOff x="5092229" y="-180802"/>
            <a:chExt cx="5253816" cy="1622108"/>
          </a:xfrm>
        </p:grpSpPr>
        <p:sp>
          <p:nvSpPr>
            <p:cNvPr id="191" name="Google Shape;191;p1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17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202" name="Google Shape;202;p17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" type="body"/>
          </p:nvPr>
        </p:nvSpPr>
        <p:spPr>
          <a:xfrm>
            <a:off x="720000" y="1207625"/>
            <a:ext cx="38520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2" type="body"/>
          </p:nvPr>
        </p:nvSpPr>
        <p:spPr>
          <a:xfrm>
            <a:off x="4572000" y="1207625"/>
            <a:ext cx="38520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idx="1" type="subTitle"/>
          </p:nvPr>
        </p:nvSpPr>
        <p:spPr>
          <a:xfrm>
            <a:off x="720000" y="2573563"/>
            <a:ext cx="2336400" cy="4302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19"/>
          <p:cNvSpPr txBox="1"/>
          <p:nvPr>
            <p:ph idx="2" type="subTitle"/>
          </p:nvPr>
        </p:nvSpPr>
        <p:spPr>
          <a:xfrm>
            <a:off x="720000" y="3009874"/>
            <a:ext cx="23364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9"/>
          <p:cNvSpPr txBox="1"/>
          <p:nvPr>
            <p:ph idx="3" type="subTitle"/>
          </p:nvPr>
        </p:nvSpPr>
        <p:spPr>
          <a:xfrm>
            <a:off x="3403800" y="3009874"/>
            <a:ext cx="23364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4" type="subTitle"/>
          </p:nvPr>
        </p:nvSpPr>
        <p:spPr>
          <a:xfrm>
            <a:off x="6087600" y="3009874"/>
            <a:ext cx="23364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9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5" type="subTitle"/>
          </p:nvPr>
        </p:nvSpPr>
        <p:spPr>
          <a:xfrm>
            <a:off x="3403800" y="2573563"/>
            <a:ext cx="2336400" cy="4302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6" type="subTitle"/>
          </p:nvPr>
        </p:nvSpPr>
        <p:spPr>
          <a:xfrm>
            <a:off x="6087600" y="2573563"/>
            <a:ext cx="2336400" cy="4302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9" name="Google Shape;219;p19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220" name="Google Shape;220;p19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19"/>
          <p:cNvGrpSpPr/>
          <p:nvPr/>
        </p:nvGrpSpPr>
        <p:grpSpPr>
          <a:xfrm rot="-893893">
            <a:off x="286044" y="213662"/>
            <a:ext cx="480245" cy="457683"/>
            <a:chOff x="3137370" y="-570001"/>
            <a:chExt cx="454778" cy="457459"/>
          </a:xfrm>
        </p:grpSpPr>
        <p:sp>
          <p:nvSpPr>
            <p:cNvPr id="224" name="Google Shape;224;p19"/>
            <p:cNvSpPr/>
            <p:nvPr/>
          </p:nvSpPr>
          <p:spPr>
            <a:xfrm>
              <a:off x="3154081" y="-531752"/>
              <a:ext cx="429756" cy="377388"/>
            </a:xfrm>
            <a:custGeom>
              <a:rect b="b" l="l" r="r" t="t"/>
              <a:pathLst>
                <a:path extrusionOk="0" h="4223" w="4809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3237190" y="-194399"/>
              <a:ext cx="84629" cy="76318"/>
            </a:xfrm>
            <a:custGeom>
              <a:rect b="b" l="l" r="r" t="t"/>
              <a:pathLst>
                <a:path extrusionOk="0" h="854" w="947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3137370" y="-313612"/>
              <a:ext cx="70777" cy="81858"/>
            </a:xfrm>
            <a:custGeom>
              <a:rect b="b" l="l" r="r" t="t"/>
              <a:pathLst>
                <a:path extrusionOk="0" h="916" w="792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3141570" y="-467499"/>
              <a:ext cx="76318" cy="83288"/>
            </a:xfrm>
            <a:custGeom>
              <a:rect b="b" l="l" r="r" t="t"/>
              <a:pathLst>
                <a:path extrusionOk="0" h="932" w="854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3256582" y="-570001"/>
              <a:ext cx="81858" cy="73547"/>
            </a:xfrm>
            <a:custGeom>
              <a:rect b="b" l="l" r="r" t="t"/>
              <a:pathLst>
                <a:path extrusionOk="0" h="823" w="916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3409039" y="-564460"/>
              <a:ext cx="83288" cy="76318"/>
            </a:xfrm>
            <a:custGeom>
              <a:rect b="b" l="l" r="r" t="t"/>
              <a:pathLst>
                <a:path extrusionOk="0" h="854" w="932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521371" y="-450877"/>
              <a:ext cx="70777" cy="81858"/>
            </a:xfrm>
            <a:custGeom>
              <a:rect b="b" l="l" r="r" t="t"/>
              <a:pathLst>
                <a:path extrusionOk="0" h="916" w="792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3513060" y="-298420"/>
              <a:ext cx="76318" cy="83288"/>
            </a:xfrm>
            <a:custGeom>
              <a:rect b="b" l="l" r="r" t="t"/>
              <a:pathLst>
                <a:path extrusionOk="0" h="932" w="854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3393847" y="-184748"/>
              <a:ext cx="80429" cy="72207"/>
            </a:xfrm>
            <a:custGeom>
              <a:rect b="b" l="l" r="r" t="t"/>
              <a:pathLst>
                <a:path extrusionOk="0" h="808" w="90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20"/>
          <p:cNvSpPr txBox="1"/>
          <p:nvPr>
            <p:ph idx="1" type="subTitle"/>
          </p:nvPr>
        </p:nvSpPr>
        <p:spPr>
          <a:xfrm>
            <a:off x="1563624" y="2139696"/>
            <a:ext cx="2148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0"/>
          <p:cNvSpPr txBox="1"/>
          <p:nvPr>
            <p:ph idx="2" type="subTitle"/>
          </p:nvPr>
        </p:nvSpPr>
        <p:spPr>
          <a:xfrm>
            <a:off x="5294376" y="2139696"/>
            <a:ext cx="2148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3" type="subTitle"/>
          </p:nvPr>
        </p:nvSpPr>
        <p:spPr>
          <a:xfrm>
            <a:off x="1563624" y="3529584"/>
            <a:ext cx="2148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0"/>
          <p:cNvSpPr txBox="1"/>
          <p:nvPr>
            <p:ph idx="4" type="subTitle"/>
          </p:nvPr>
        </p:nvSpPr>
        <p:spPr>
          <a:xfrm>
            <a:off x="5294376" y="3529584"/>
            <a:ext cx="2148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0"/>
          <p:cNvSpPr txBox="1"/>
          <p:nvPr>
            <p:ph idx="5" type="subTitle"/>
          </p:nvPr>
        </p:nvSpPr>
        <p:spPr>
          <a:xfrm>
            <a:off x="1563624" y="1755648"/>
            <a:ext cx="2148900" cy="3840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6" type="subTitle"/>
          </p:nvPr>
        </p:nvSpPr>
        <p:spPr>
          <a:xfrm>
            <a:off x="5294376" y="1755648"/>
            <a:ext cx="2148900" cy="3840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7" type="subTitle"/>
          </p:nvPr>
        </p:nvSpPr>
        <p:spPr>
          <a:xfrm>
            <a:off x="1563624" y="3145536"/>
            <a:ext cx="2148900" cy="384000"/>
          </a:xfrm>
          <a:prstGeom prst="rect">
            <a:avLst/>
          </a:prstGeom>
          <a:solidFill>
            <a:srgbClr val="FF9933">
              <a:alpha val="54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8" type="subTitle"/>
          </p:nvPr>
        </p:nvSpPr>
        <p:spPr>
          <a:xfrm>
            <a:off x="5294376" y="3145536"/>
            <a:ext cx="2148900" cy="3840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6365129" y="4154157"/>
            <a:ext cx="5053091" cy="435777"/>
            <a:chOff x="5896679" y="4472082"/>
            <a:chExt cx="5053091" cy="435777"/>
          </a:xfrm>
        </p:grpSpPr>
        <p:grpSp>
          <p:nvGrpSpPr>
            <p:cNvPr id="18" name="Google Shape;18;p3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9" name="Google Shape;19;p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4297659" y="470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idx="1" type="subTitle"/>
          </p:nvPr>
        </p:nvSpPr>
        <p:spPr>
          <a:xfrm>
            <a:off x="902888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1"/>
          <p:cNvSpPr txBox="1"/>
          <p:nvPr>
            <p:ph idx="2" type="subTitle"/>
          </p:nvPr>
        </p:nvSpPr>
        <p:spPr>
          <a:xfrm>
            <a:off x="3591600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1"/>
          <p:cNvSpPr txBox="1"/>
          <p:nvPr>
            <p:ph idx="3" type="subTitle"/>
          </p:nvPr>
        </p:nvSpPr>
        <p:spPr>
          <a:xfrm>
            <a:off x="6280313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1"/>
          <p:cNvSpPr txBox="1"/>
          <p:nvPr>
            <p:ph idx="4" type="subTitle"/>
          </p:nvPr>
        </p:nvSpPr>
        <p:spPr>
          <a:xfrm>
            <a:off x="902888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1"/>
          <p:cNvSpPr txBox="1"/>
          <p:nvPr>
            <p:ph idx="5" type="subTitle"/>
          </p:nvPr>
        </p:nvSpPr>
        <p:spPr>
          <a:xfrm>
            <a:off x="3591600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6" type="subTitle"/>
          </p:nvPr>
        </p:nvSpPr>
        <p:spPr>
          <a:xfrm>
            <a:off x="6280313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7" type="subTitle"/>
          </p:nvPr>
        </p:nvSpPr>
        <p:spPr>
          <a:xfrm>
            <a:off x="902888" y="1921063"/>
            <a:ext cx="1960800" cy="3756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4" name="Google Shape;254;p21"/>
          <p:cNvSpPr txBox="1"/>
          <p:nvPr>
            <p:ph idx="8" type="subTitle"/>
          </p:nvPr>
        </p:nvSpPr>
        <p:spPr>
          <a:xfrm>
            <a:off x="3591600" y="1921063"/>
            <a:ext cx="1960800" cy="3756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5" name="Google Shape;255;p21"/>
          <p:cNvSpPr txBox="1"/>
          <p:nvPr>
            <p:ph idx="9" type="subTitle"/>
          </p:nvPr>
        </p:nvSpPr>
        <p:spPr>
          <a:xfrm>
            <a:off x="6280313" y="1921063"/>
            <a:ext cx="1960800" cy="3756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" name="Google Shape;256;p21"/>
          <p:cNvSpPr txBox="1"/>
          <p:nvPr>
            <p:ph idx="13" type="subTitle"/>
          </p:nvPr>
        </p:nvSpPr>
        <p:spPr>
          <a:xfrm>
            <a:off x="902888" y="3495650"/>
            <a:ext cx="1960800" cy="3741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21"/>
          <p:cNvSpPr txBox="1"/>
          <p:nvPr>
            <p:ph idx="14" type="subTitle"/>
          </p:nvPr>
        </p:nvSpPr>
        <p:spPr>
          <a:xfrm>
            <a:off x="3591600" y="3495650"/>
            <a:ext cx="1960800" cy="3741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" name="Google Shape;258;p21"/>
          <p:cNvSpPr txBox="1"/>
          <p:nvPr>
            <p:ph idx="15" type="subTitle"/>
          </p:nvPr>
        </p:nvSpPr>
        <p:spPr>
          <a:xfrm>
            <a:off x="6280313" y="3495650"/>
            <a:ext cx="1960800" cy="3741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59" name="Google Shape;259;p21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260" name="Google Shape;260;p21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1"/>
          <p:cNvSpPr/>
          <p:nvPr/>
        </p:nvSpPr>
        <p:spPr>
          <a:xfrm>
            <a:off x="902906" y="174556"/>
            <a:ext cx="425556" cy="432527"/>
          </a:xfrm>
          <a:custGeom>
            <a:rect b="b" l="l" r="r" t="t"/>
            <a:pathLst>
              <a:path extrusionOk="0" h="4840" w="4762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21"/>
          <p:cNvGrpSpPr/>
          <p:nvPr/>
        </p:nvGrpSpPr>
        <p:grpSpPr>
          <a:xfrm>
            <a:off x="136083" y="174559"/>
            <a:ext cx="662152" cy="662152"/>
            <a:chOff x="3601710" y="-660170"/>
            <a:chExt cx="888556" cy="888556"/>
          </a:xfrm>
        </p:grpSpPr>
        <p:sp>
          <p:nvSpPr>
            <p:cNvPr id="265" name="Google Shape;265;p21"/>
            <p:cNvSpPr/>
            <p:nvPr/>
          </p:nvSpPr>
          <p:spPr>
            <a:xfrm>
              <a:off x="3633613" y="-585997"/>
              <a:ext cx="838601" cy="740210"/>
            </a:xfrm>
            <a:custGeom>
              <a:rect b="b" l="l" r="r" t="t"/>
              <a:pathLst>
                <a:path extrusionOk="0" h="8283" w="9384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3823514" y="8558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3608681" y="-138993"/>
              <a:ext cx="145576" cy="163627"/>
            </a:xfrm>
            <a:custGeom>
              <a:rect b="b" l="l" r="r" t="t"/>
              <a:pathLst>
                <a:path extrusionOk="0" h="1831" w="1629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3601710" y="-438366"/>
              <a:ext cx="142895" cy="163627"/>
            </a:xfrm>
            <a:custGeom>
              <a:rect b="b" l="l" r="r" t="t"/>
              <a:pathLst>
                <a:path extrusionOk="0" h="1831" w="1599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3805462" y="-653199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4104835" y="-660170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4339061" y="-454988"/>
              <a:ext cx="145665" cy="162197"/>
            </a:xfrm>
            <a:custGeom>
              <a:rect b="b" l="l" r="r" t="t"/>
              <a:pathLst>
                <a:path extrusionOk="0" h="1815" w="163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4346031" y="-155615"/>
              <a:ext cx="144235" cy="162197"/>
            </a:xfrm>
            <a:custGeom>
              <a:rect b="b" l="l" r="r" t="t"/>
              <a:pathLst>
                <a:path extrusionOk="0" h="1815" w="1614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4122887" y="7861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3928786" y="-339975"/>
              <a:ext cx="231634" cy="249596"/>
            </a:xfrm>
            <a:custGeom>
              <a:rect b="b" l="l" r="r" t="t"/>
              <a:pathLst>
                <a:path extrusionOk="0" h="2793" w="2592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3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/>
          <p:nvPr>
            <p:ph hasCustomPrompt="1" type="title"/>
          </p:nvPr>
        </p:nvSpPr>
        <p:spPr>
          <a:xfrm>
            <a:off x="715100" y="3022152"/>
            <a:ext cx="2085600" cy="7101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8" name="Google Shape;278;p22"/>
          <p:cNvSpPr txBox="1"/>
          <p:nvPr>
            <p:ph idx="1" type="subTitle"/>
          </p:nvPr>
        </p:nvSpPr>
        <p:spPr>
          <a:xfrm>
            <a:off x="715100" y="3809753"/>
            <a:ext cx="2085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2"/>
          <p:cNvSpPr txBox="1"/>
          <p:nvPr>
            <p:ph hasCustomPrompt="1" idx="2" type="title"/>
          </p:nvPr>
        </p:nvSpPr>
        <p:spPr>
          <a:xfrm>
            <a:off x="3529200" y="3022156"/>
            <a:ext cx="2085600" cy="710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0" name="Google Shape;280;p22"/>
          <p:cNvSpPr txBox="1"/>
          <p:nvPr>
            <p:ph idx="3" type="subTitle"/>
          </p:nvPr>
        </p:nvSpPr>
        <p:spPr>
          <a:xfrm>
            <a:off x="3529200" y="3809760"/>
            <a:ext cx="2085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2"/>
          <p:cNvSpPr txBox="1"/>
          <p:nvPr>
            <p:ph hasCustomPrompt="1" idx="4" type="title"/>
          </p:nvPr>
        </p:nvSpPr>
        <p:spPr>
          <a:xfrm>
            <a:off x="6343300" y="3022149"/>
            <a:ext cx="2085600" cy="7101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2" name="Google Shape;282;p22"/>
          <p:cNvSpPr txBox="1"/>
          <p:nvPr>
            <p:ph idx="5" type="subTitle"/>
          </p:nvPr>
        </p:nvSpPr>
        <p:spPr>
          <a:xfrm>
            <a:off x="6343300" y="3809750"/>
            <a:ext cx="2085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9" name="Google Shape;289;p24"/>
          <p:cNvGrpSpPr/>
          <p:nvPr/>
        </p:nvGrpSpPr>
        <p:grpSpPr>
          <a:xfrm>
            <a:off x="4424363" y="4581142"/>
            <a:ext cx="300770" cy="54726"/>
            <a:chOff x="4770650" y="685575"/>
            <a:chExt cx="158250" cy="28800"/>
          </a:xfrm>
        </p:grpSpPr>
        <p:sp>
          <p:nvSpPr>
            <p:cNvPr id="290" name="Google Shape;290;p24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6" name="Google Shape;296;p25"/>
          <p:cNvGrpSpPr/>
          <p:nvPr/>
        </p:nvGrpSpPr>
        <p:grpSpPr>
          <a:xfrm>
            <a:off x="1453623" y="4581142"/>
            <a:ext cx="300770" cy="54726"/>
            <a:chOff x="4770650" y="685575"/>
            <a:chExt cx="158250" cy="28800"/>
          </a:xfrm>
        </p:grpSpPr>
        <p:sp>
          <p:nvSpPr>
            <p:cNvPr id="297" name="Google Shape;297;p25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5"/>
          <p:cNvGrpSpPr/>
          <p:nvPr/>
        </p:nvGrpSpPr>
        <p:grpSpPr>
          <a:xfrm>
            <a:off x="3429310" y="4581142"/>
            <a:ext cx="300770" cy="54726"/>
            <a:chOff x="4770650" y="685575"/>
            <a:chExt cx="158250" cy="28800"/>
          </a:xfrm>
        </p:grpSpPr>
        <p:sp>
          <p:nvSpPr>
            <p:cNvPr id="301" name="Google Shape;301;p25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7" name="Google Shape;307;p26"/>
          <p:cNvSpPr/>
          <p:nvPr/>
        </p:nvSpPr>
        <p:spPr>
          <a:xfrm>
            <a:off x="8513106" y="1388306"/>
            <a:ext cx="425556" cy="432527"/>
          </a:xfrm>
          <a:custGeom>
            <a:rect b="b" l="l" r="r" t="t"/>
            <a:pathLst>
              <a:path extrusionOk="0" h="4840" w="4762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type="ctrTitle"/>
          </p:nvPr>
        </p:nvSpPr>
        <p:spPr>
          <a:xfrm>
            <a:off x="4824859" y="535000"/>
            <a:ext cx="35994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1" name="Google Shape;311;p27"/>
          <p:cNvSpPr txBox="1"/>
          <p:nvPr>
            <p:ph idx="1" type="subTitle"/>
          </p:nvPr>
        </p:nvSpPr>
        <p:spPr>
          <a:xfrm>
            <a:off x="4824859" y="2128400"/>
            <a:ext cx="35994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7"/>
          <p:cNvSpPr txBox="1"/>
          <p:nvPr/>
        </p:nvSpPr>
        <p:spPr>
          <a:xfrm>
            <a:off x="4824475" y="3362300"/>
            <a:ext cx="35994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CREDITS: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This presentation template was created by </a:t>
            </a:r>
            <a:r>
              <a:rPr b="1" lang="en" sz="1200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,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including icons by </a:t>
            </a:r>
            <a:r>
              <a:rPr b="1" lang="en" sz="1200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,</a:t>
            </a:r>
            <a:r>
              <a:rPr lang="en" sz="1200">
                <a:solidFill>
                  <a:srgbClr val="000000"/>
                </a:solidFill>
                <a:latin typeface="Electrolize"/>
                <a:ea typeface="Electrolize"/>
                <a:cs typeface="Electrolize"/>
                <a:sym typeface="Electrolize"/>
              </a:rPr>
              <a:t> infographics &amp; images by </a:t>
            </a:r>
            <a:r>
              <a:rPr b="1" lang="en" sz="1200">
                <a:solidFill>
                  <a:srgbClr val="000000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lang="en" sz="12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Electrolize"/>
                <a:ea typeface="Electrolize"/>
                <a:cs typeface="Electrolize"/>
                <a:sym typeface="Electroliz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2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313" name="Google Shape;31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8"/>
          <p:cNvGrpSpPr/>
          <p:nvPr/>
        </p:nvGrpSpPr>
        <p:grpSpPr>
          <a:xfrm>
            <a:off x="5092229" y="-180802"/>
            <a:ext cx="5253816" cy="1622108"/>
            <a:chOff x="5092229" y="-180802"/>
            <a:chExt cx="5253816" cy="1622108"/>
          </a:xfrm>
        </p:grpSpPr>
        <p:sp>
          <p:nvSpPr>
            <p:cNvPr id="316" name="Google Shape;316;p2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5896679" y="4154157"/>
            <a:ext cx="5053091" cy="435777"/>
            <a:chOff x="5896679" y="4472082"/>
            <a:chExt cx="5053091" cy="435777"/>
          </a:xfrm>
        </p:grpSpPr>
        <p:grpSp>
          <p:nvGrpSpPr>
            <p:cNvPr id="327" name="Google Shape;327;p28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328" name="Google Shape;328;p28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28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331" name="Google Shape;331;p28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28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334" name="Google Shape;334;p28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8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6" name="Google Shape;33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9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339" name="Google Shape;339;p29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340" name="Google Shape;340;p29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9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29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343" name="Google Shape;343;p2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29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346" name="Google Shape;346;p2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8" name="Google Shape;348;p29"/>
          <p:cNvGrpSpPr/>
          <p:nvPr/>
        </p:nvGrpSpPr>
        <p:grpSpPr>
          <a:xfrm flipH="1" rot="10800000">
            <a:off x="5909368" y="275305"/>
            <a:ext cx="4210803" cy="931613"/>
            <a:chOff x="6135243" y="509694"/>
            <a:chExt cx="4210803" cy="931613"/>
          </a:xfrm>
        </p:grpSpPr>
        <p:sp>
          <p:nvSpPr>
            <p:cNvPr id="349" name="Google Shape;349;p2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9"/>
          <p:cNvSpPr/>
          <p:nvPr/>
        </p:nvSpPr>
        <p:spPr>
          <a:xfrm>
            <a:off x="7455506" y="4343931"/>
            <a:ext cx="425556" cy="432527"/>
          </a:xfrm>
          <a:custGeom>
            <a:rect b="b" l="l" r="r" t="t"/>
            <a:pathLst>
              <a:path extrusionOk="0" h="4840" w="4762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9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357" name="Google Shape;357;p29"/>
            <p:cNvSpPr/>
            <p:nvPr/>
          </p:nvSpPr>
          <p:spPr>
            <a:xfrm>
              <a:off x="3154081" y="-531752"/>
              <a:ext cx="429756" cy="377388"/>
            </a:xfrm>
            <a:custGeom>
              <a:rect b="b" l="l" r="r" t="t"/>
              <a:pathLst>
                <a:path extrusionOk="0" h="4223" w="4809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237190" y="-194399"/>
              <a:ext cx="84629" cy="76318"/>
            </a:xfrm>
            <a:custGeom>
              <a:rect b="b" l="l" r="r" t="t"/>
              <a:pathLst>
                <a:path extrusionOk="0" h="854" w="947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3137370" y="-313612"/>
              <a:ext cx="70777" cy="81858"/>
            </a:xfrm>
            <a:custGeom>
              <a:rect b="b" l="l" r="r" t="t"/>
              <a:pathLst>
                <a:path extrusionOk="0" h="916" w="792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3141570" y="-467499"/>
              <a:ext cx="76318" cy="83288"/>
            </a:xfrm>
            <a:custGeom>
              <a:rect b="b" l="l" r="r" t="t"/>
              <a:pathLst>
                <a:path extrusionOk="0" h="932" w="854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3256582" y="-570001"/>
              <a:ext cx="81858" cy="73547"/>
            </a:xfrm>
            <a:custGeom>
              <a:rect b="b" l="l" r="r" t="t"/>
              <a:pathLst>
                <a:path extrusionOk="0" h="823" w="916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3409039" y="-564460"/>
              <a:ext cx="83288" cy="76318"/>
            </a:xfrm>
            <a:custGeom>
              <a:rect b="b" l="l" r="r" t="t"/>
              <a:pathLst>
                <a:path extrusionOk="0" h="854" w="932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3521371" y="-450877"/>
              <a:ext cx="70777" cy="81858"/>
            </a:xfrm>
            <a:custGeom>
              <a:rect b="b" l="l" r="r" t="t"/>
              <a:pathLst>
                <a:path extrusionOk="0" h="916" w="792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3513060" y="-298420"/>
              <a:ext cx="76318" cy="83288"/>
            </a:xfrm>
            <a:custGeom>
              <a:rect b="b" l="l" r="r" t="t"/>
              <a:pathLst>
                <a:path extrusionOk="0" h="932" w="854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3393847" y="-184748"/>
              <a:ext cx="80429" cy="72207"/>
            </a:xfrm>
            <a:custGeom>
              <a:rect b="b" l="l" r="r" t="t"/>
              <a:pathLst>
                <a:path extrusionOk="0" h="808" w="90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29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367" name="Google Shape;367;p29"/>
            <p:cNvSpPr/>
            <p:nvPr/>
          </p:nvSpPr>
          <p:spPr>
            <a:xfrm>
              <a:off x="3633613" y="-585997"/>
              <a:ext cx="838601" cy="740210"/>
            </a:xfrm>
            <a:custGeom>
              <a:rect b="b" l="l" r="r" t="t"/>
              <a:pathLst>
                <a:path extrusionOk="0" h="8283" w="9384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3823514" y="8558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3608681" y="-138993"/>
              <a:ext cx="145576" cy="163627"/>
            </a:xfrm>
            <a:custGeom>
              <a:rect b="b" l="l" r="r" t="t"/>
              <a:pathLst>
                <a:path extrusionOk="0" h="1831" w="1629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3601710" y="-438366"/>
              <a:ext cx="142895" cy="163627"/>
            </a:xfrm>
            <a:custGeom>
              <a:rect b="b" l="l" r="r" t="t"/>
              <a:pathLst>
                <a:path extrusionOk="0" h="1831" w="1599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3805462" y="-653199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4104835" y="-660170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4339061" y="-454988"/>
              <a:ext cx="145665" cy="162197"/>
            </a:xfrm>
            <a:custGeom>
              <a:rect b="b" l="l" r="r" t="t"/>
              <a:pathLst>
                <a:path extrusionOk="0" h="1815" w="163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4346031" y="-155615"/>
              <a:ext cx="144235" cy="162197"/>
            </a:xfrm>
            <a:custGeom>
              <a:rect b="b" l="l" r="r" t="t"/>
              <a:pathLst>
                <a:path extrusionOk="0" h="1815" w="1614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4122887" y="7861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3928786" y="-339975"/>
              <a:ext cx="231634" cy="249596"/>
            </a:xfrm>
            <a:custGeom>
              <a:rect b="b" l="l" r="r" t="t"/>
              <a:pathLst>
                <a:path extrusionOk="0" h="2793" w="2592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29"/>
          <p:cNvGrpSpPr/>
          <p:nvPr/>
        </p:nvGrpSpPr>
        <p:grpSpPr>
          <a:xfrm rot="-899960">
            <a:off x="3703807" y="656452"/>
            <a:ext cx="454765" cy="457446"/>
            <a:chOff x="3137370" y="-570001"/>
            <a:chExt cx="454778" cy="457459"/>
          </a:xfrm>
        </p:grpSpPr>
        <p:sp>
          <p:nvSpPr>
            <p:cNvPr id="378" name="Google Shape;378;p29"/>
            <p:cNvSpPr/>
            <p:nvPr/>
          </p:nvSpPr>
          <p:spPr>
            <a:xfrm>
              <a:off x="3154081" y="-531752"/>
              <a:ext cx="429756" cy="377388"/>
            </a:xfrm>
            <a:custGeom>
              <a:rect b="b" l="l" r="r" t="t"/>
              <a:pathLst>
                <a:path extrusionOk="0" h="4223" w="4809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3237190" y="-194399"/>
              <a:ext cx="84629" cy="76318"/>
            </a:xfrm>
            <a:custGeom>
              <a:rect b="b" l="l" r="r" t="t"/>
              <a:pathLst>
                <a:path extrusionOk="0" h="854" w="947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3137370" y="-313612"/>
              <a:ext cx="70777" cy="81858"/>
            </a:xfrm>
            <a:custGeom>
              <a:rect b="b" l="l" r="r" t="t"/>
              <a:pathLst>
                <a:path extrusionOk="0" h="916" w="792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3141570" y="-467499"/>
              <a:ext cx="76318" cy="83288"/>
            </a:xfrm>
            <a:custGeom>
              <a:rect b="b" l="l" r="r" t="t"/>
              <a:pathLst>
                <a:path extrusionOk="0" h="932" w="854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3256582" y="-570001"/>
              <a:ext cx="81858" cy="73547"/>
            </a:xfrm>
            <a:custGeom>
              <a:rect b="b" l="l" r="r" t="t"/>
              <a:pathLst>
                <a:path extrusionOk="0" h="823" w="916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3409039" y="-564460"/>
              <a:ext cx="83288" cy="76318"/>
            </a:xfrm>
            <a:custGeom>
              <a:rect b="b" l="l" r="r" t="t"/>
              <a:pathLst>
                <a:path extrusionOk="0" h="854" w="932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3521371" y="-450877"/>
              <a:ext cx="70777" cy="81858"/>
            </a:xfrm>
            <a:custGeom>
              <a:rect b="b" l="l" r="r" t="t"/>
              <a:pathLst>
                <a:path extrusionOk="0" h="916" w="792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3513060" y="-298420"/>
              <a:ext cx="76318" cy="83288"/>
            </a:xfrm>
            <a:custGeom>
              <a:rect b="b" l="l" r="r" t="t"/>
              <a:pathLst>
                <a:path extrusionOk="0" h="932" w="854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3393847" y="-184748"/>
              <a:ext cx="80429" cy="72207"/>
            </a:xfrm>
            <a:custGeom>
              <a:rect b="b" l="l" r="r" t="t"/>
              <a:pathLst>
                <a:path extrusionOk="0" h="808" w="90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207625"/>
            <a:ext cx="77040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4339784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871800" y="2133400"/>
            <a:ext cx="2793000" cy="4026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5479200" y="2133400"/>
            <a:ext cx="2793000" cy="4026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871800" y="2536150"/>
            <a:ext cx="27930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5479200" y="2536150"/>
            <a:ext cx="27930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1" name="Google Shape;41;p6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42" name="Google Shape;42;p6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" name="Google Shape;45;p6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46" name="Google Shape;46;p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" name="Google Shape;48;p6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49" name="Google Shape;49;p6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4709314" y="1105613"/>
            <a:ext cx="37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4705225" y="1784588"/>
            <a:ext cx="3719700" cy="22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15100" y="1300950"/>
            <a:ext cx="4087500" cy="25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8" name="Google Shape;58;p8"/>
          <p:cNvGrpSpPr/>
          <p:nvPr/>
        </p:nvGrpSpPr>
        <p:grpSpPr>
          <a:xfrm flipH="1">
            <a:off x="-1786096" y="4532877"/>
            <a:ext cx="5253816" cy="1622108"/>
            <a:chOff x="5092229" y="-180802"/>
            <a:chExt cx="5253816" cy="1622108"/>
          </a:xfrm>
        </p:grpSpPr>
        <p:sp>
          <p:nvSpPr>
            <p:cNvPr id="59" name="Google Shape;59;p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715100" y="2349499"/>
            <a:ext cx="3720900" cy="6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hlink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9"/>
          <p:cNvSpPr txBox="1"/>
          <p:nvPr>
            <p:ph idx="1" type="subTitle"/>
          </p:nvPr>
        </p:nvSpPr>
        <p:spPr>
          <a:xfrm>
            <a:off x="715100" y="2905000"/>
            <a:ext cx="3720900" cy="1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" name="Google Shape;73;p9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74" name="Google Shape;74;p9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75" name="Google Shape;75;p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9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78" name="Google Shape;78;p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p9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81" name="Google Shape;81;p9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9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6" name="Google Shape;86;p10"/>
          <p:cNvGrpSpPr/>
          <p:nvPr/>
        </p:nvGrpSpPr>
        <p:grpSpPr>
          <a:xfrm flipH="1" rot="10800000">
            <a:off x="6306928" y="3527787"/>
            <a:ext cx="4563990" cy="1409125"/>
            <a:chOff x="5092229" y="-180802"/>
            <a:chExt cx="5253816" cy="1622108"/>
          </a:xfrm>
        </p:grpSpPr>
        <p:sp>
          <p:nvSpPr>
            <p:cNvPr id="87" name="Google Shape;87;p1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0"/>
          <p:cNvGrpSpPr/>
          <p:nvPr/>
        </p:nvGrpSpPr>
        <p:grpSpPr>
          <a:xfrm flipH="1">
            <a:off x="-1704672" y="188987"/>
            <a:ext cx="4563990" cy="1409125"/>
            <a:chOff x="5092229" y="-180802"/>
            <a:chExt cx="5253816" cy="1622108"/>
          </a:xfrm>
        </p:grpSpPr>
        <p:sp>
          <p:nvSpPr>
            <p:cNvPr id="98" name="Google Shape;98;p1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s://gns3.com/community/featured/max-traffic-between-hosts-10mbit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Relationship Id="rId4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png"/><Relationship Id="rId4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.png"/><Relationship Id="rId4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7.png"/><Relationship Id="rId4" Type="http://schemas.openxmlformats.org/officeDocument/2006/relationships/image" Target="../media/image63.png"/><Relationship Id="rId5" Type="http://schemas.openxmlformats.org/officeDocument/2006/relationships/image" Target="../media/image3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.png"/><Relationship Id="rId4" Type="http://schemas.openxmlformats.org/officeDocument/2006/relationships/image" Target="../media/image41.png"/><Relationship Id="rId5" Type="http://schemas.openxmlformats.org/officeDocument/2006/relationships/image" Target="../media/image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5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5" Type="http://schemas.openxmlformats.org/officeDocument/2006/relationships/image" Target="../media/image4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/>
          <p:nvPr>
            <p:ph type="ctrTitle"/>
          </p:nvPr>
        </p:nvSpPr>
        <p:spPr>
          <a:xfrm>
            <a:off x="4857750" y="1182900"/>
            <a:ext cx="3570900" cy="16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302F2F"/>
                </a:solidFill>
              </a:rPr>
              <a:t>Network &amp; System Defense</a:t>
            </a:r>
            <a:endParaRPr sz="5000">
              <a:solidFill>
                <a:srgbClr val="302F2F"/>
              </a:solidFill>
            </a:endParaRPr>
          </a:p>
        </p:txBody>
      </p:sp>
      <p:sp>
        <p:nvSpPr>
          <p:cNvPr id="393" name="Google Shape;393;p30"/>
          <p:cNvSpPr/>
          <p:nvPr/>
        </p:nvSpPr>
        <p:spPr>
          <a:xfrm rot="6796431">
            <a:off x="-113033" y="296090"/>
            <a:ext cx="4513657" cy="4500753"/>
          </a:xfrm>
          <a:custGeom>
            <a:rect b="b" l="l" r="r" t="t"/>
            <a:pathLst>
              <a:path extrusionOk="0" h="15021" w="15064">
                <a:moveTo>
                  <a:pt x="10691" y="0"/>
                </a:moveTo>
                <a:cubicBezTo>
                  <a:pt x="10147" y="0"/>
                  <a:pt x="9593" y="175"/>
                  <a:pt x="9078" y="371"/>
                </a:cubicBezTo>
                <a:cubicBezTo>
                  <a:pt x="7976" y="793"/>
                  <a:pt x="7010" y="854"/>
                  <a:pt x="5852" y="929"/>
                </a:cubicBezTo>
                <a:cubicBezTo>
                  <a:pt x="5732" y="936"/>
                  <a:pt x="5610" y="940"/>
                  <a:pt x="5486" y="940"/>
                </a:cubicBezTo>
                <a:cubicBezTo>
                  <a:pt x="4724" y="940"/>
                  <a:pt x="3900" y="811"/>
                  <a:pt x="3108" y="811"/>
                </a:cubicBezTo>
                <a:cubicBezTo>
                  <a:pt x="2853" y="811"/>
                  <a:pt x="2602" y="824"/>
                  <a:pt x="2357" y="860"/>
                </a:cubicBezTo>
                <a:cubicBezTo>
                  <a:pt x="544" y="1122"/>
                  <a:pt x="1" y="2548"/>
                  <a:pt x="747" y="3997"/>
                </a:cubicBezTo>
                <a:cubicBezTo>
                  <a:pt x="1694" y="5836"/>
                  <a:pt x="2411" y="7100"/>
                  <a:pt x="2004" y="9267"/>
                </a:cubicBezTo>
                <a:cubicBezTo>
                  <a:pt x="1754" y="10589"/>
                  <a:pt x="956" y="11649"/>
                  <a:pt x="1631" y="13079"/>
                </a:cubicBezTo>
                <a:cubicBezTo>
                  <a:pt x="1969" y="13795"/>
                  <a:pt x="2610" y="14302"/>
                  <a:pt x="3291" y="14587"/>
                </a:cubicBezTo>
                <a:cubicBezTo>
                  <a:pt x="3973" y="14871"/>
                  <a:pt x="4732" y="15021"/>
                  <a:pt x="5478" y="15021"/>
                </a:cubicBezTo>
                <a:cubicBezTo>
                  <a:pt x="5997" y="15021"/>
                  <a:pt x="6508" y="14948"/>
                  <a:pt x="6982" y="14797"/>
                </a:cubicBezTo>
                <a:cubicBezTo>
                  <a:pt x="7891" y="14507"/>
                  <a:pt x="8755" y="14054"/>
                  <a:pt x="9452" y="13351"/>
                </a:cubicBezTo>
                <a:cubicBezTo>
                  <a:pt x="9973" y="12825"/>
                  <a:pt x="10223" y="11996"/>
                  <a:pt x="10886" y="11660"/>
                </a:cubicBezTo>
                <a:cubicBezTo>
                  <a:pt x="11855" y="11171"/>
                  <a:pt x="13214" y="11189"/>
                  <a:pt x="13965" y="10324"/>
                </a:cubicBezTo>
                <a:cubicBezTo>
                  <a:pt x="15064" y="9062"/>
                  <a:pt x="13775" y="8055"/>
                  <a:pt x="13430" y="6774"/>
                </a:cubicBezTo>
                <a:cubicBezTo>
                  <a:pt x="13281" y="6219"/>
                  <a:pt x="13389" y="5549"/>
                  <a:pt x="13363" y="4967"/>
                </a:cubicBezTo>
                <a:cubicBezTo>
                  <a:pt x="13317" y="4025"/>
                  <a:pt x="13273" y="2963"/>
                  <a:pt x="12996" y="2048"/>
                </a:cubicBezTo>
                <a:cubicBezTo>
                  <a:pt x="12757" y="1258"/>
                  <a:pt x="12269" y="507"/>
                  <a:pt x="11572" y="185"/>
                </a:cubicBezTo>
                <a:cubicBezTo>
                  <a:pt x="11287" y="53"/>
                  <a:pt x="10991" y="0"/>
                  <a:pt x="10691" y="0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 txBox="1"/>
          <p:nvPr>
            <p:ph idx="1" type="subTitle"/>
          </p:nvPr>
        </p:nvSpPr>
        <p:spPr>
          <a:xfrm>
            <a:off x="4857750" y="2713425"/>
            <a:ext cx="3570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Progetto 2</a:t>
            </a:r>
            <a:endParaRPr/>
          </a:p>
        </p:txBody>
      </p:sp>
      <p:grpSp>
        <p:nvGrpSpPr>
          <p:cNvPr id="395" name="Google Shape;395;p30"/>
          <p:cNvGrpSpPr/>
          <p:nvPr/>
        </p:nvGrpSpPr>
        <p:grpSpPr>
          <a:xfrm>
            <a:off x="5092229" y="-180802"/>
            <a:ext cx="5253816" cy="1622108"/>
            <a:chOff x="5092229" y="-180802"/>
            <a:chExt cx="5253816" cy="1622108"/>
          </a:xfrm>
        </p:grpSpPr>
        <p:sp>
          <p:nvSpPr>
            <p:cNvPr id="396" name="Google Shape;396;p3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30"/>
          <p:cNvGrpSpPr/>
          <p:nvPr/>
        </p:nvGrpSpPr>
        <p:grpSpPr>
          <a:xfrm>
            <a:off x="5896679" y="4154157"/>
            <a:ext cx="5053091" cy="435777"/>
            <a:chOff x="5896679" y="4472082"/>
            <a:chExt cx="5053091" cy="435777"/>
          </a:xfrm>
        </p:grpSpPr>
        <p:grpSp>
          <p:nvGrpSpPr>
            <p:cNvPr id="407" name="Google Shape;407;p30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408" name="Google Shape;408;p30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0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" name="Google Shape;410;p30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411" name="Google Shape;411;p30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30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414" name="Google Shape;414;p30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6" name="Google Shape;416;p30"/>
          <p:cNvSpPr txBox="1"/>
          <p:nvPr/>
        </p:nvSpPr>
        <p:spPr>
          <a:xfrm>
            <a:off x="4857750" y="3222888"/>
            <a:ext cx="302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lectrolize"/>
              <a:buChar char="-"/>
            </a:pPr>
            <a:r>
              <a:rPr lang="en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Jacopo Fabi 0293870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lectrolize"/>
              <a:buChar char="-"/>
            </a:pPr>
            <a:r>
              <a:rPr lang="en">
                <a:latin typeface="Electrolize"/>
                <a:ea typeface="Electrolize"/>
                <a:cs typeface="Electrolize"/>
                <a:sym typeface="Electrolize"/>
              </a:rPr>
              <a:t>Michele Salvatori 0306362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lectrolize"/>
              <a:buChar char="-"/>
            </a:pPr>
            <a:r>
              <a:rPr lang="en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Danilo Dell’Orco 0300229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417" name="Google Shape;417;p30"/>
          <p:cNvSpPr txBox="1"/>
          <p:nvPr>
            <p:ph idx="12" type="sldNum"/>
          </p:nvPr>
        </p:nvSpPr>
        <p:spPr>
          <a:xfrm>
            <a:off x="429765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75"/>
            <a:ext cx="4621924" cy="42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9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di Rete</a:t>
            </a:r>
            <a:endParaRPr/>
          </a:p>
        </p:txBody>
      </p:sp>
      <p:grpSp>
        <p:nvGrpSpPr>
          <p:cNvPr id="673" name="Google Shape;673;p39"/>
          <p:cNvGrpSpPr/>
          <p:nvPr/>
        </p:nvGrpSpPr>
        <p:grpSpPr>
          <a:xfrm>
            <a:off x="6114404" y="-967279"/>
            <a:ext cx="5253816" cy="1622108"/>
            <a:chOff x="5092229" y="-180802"/>
            <a:chExt cx="5253816" cy="1622108"/>
          </a:xfrm>
        </p:grpSpPr>
        <p:sp>
          <p:nvSpPr>
            <p:cNvPr id="674" name="Google Shape;674;p3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4" name="Google Shape;6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77" y="828889"/>
            <a:ext cx="6769080" cy="394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p39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686" name="Google Shape;686;p3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" name="Google Shape;690;p39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sp>
        <p:nvSpPr>
          <p:cNvPr id="691" name="Google Shape;691;p39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" name="Google Shape;692;p39"/>
          <p:cNvSpPr/>
          <p:nvPr/>
        </p:nvSpPr>
        <p:spPr>
          <a:xfrm>
            <a:off x="6467925" y="704825"/>
            <a:ext cx="2381100" cy="2118600"/>
          </a:xfrm>
          <a:prstGeom prst="wedgeRectCallout">
            <a:avLst>
              <a:gd fmla="val -126885" name="adj1"/>
              <a:gd fmla="val 41065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Loopback0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255.255.255.255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g1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100.0.20.2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mpls ip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 shutdown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g2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vrf forwarding vpnA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100.0.21.1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 shutdown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3" name="Google Shape;693;p39"/>
          <p:cNvSpPr/>
          <p:nvPr/>
        </p:nvSpPr>
        <p:spPr>
          <a:xfrm>
            <a:off x="6200800" y="2966200"/>
            <a:ext cx="2558700" cy="2118600"/>
          </a:xfrm>
          <a:prstGeom prst="wedgeRectCallout">
            <a:avLst>
              <a:gd fmla="val -76697" name="adj1"/>
              <a:gd fmla="val -22037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Loopback0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255.255.255.255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g1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100.0.30.2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mpls ip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 shutdown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g2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vrf forwarding vpnA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100.0.32.1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 shutdown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4" name="Google Shape;694;p39"/>
          <p:cNvSpPr/>
          <p:nvPr/>
        </p:nvSpPr>
        <p:spPr>
          <a:xfrm>
            <a:off x="132075" y="990400"/>
            <a:ext cx="3634800" cy="851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mpls-ip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: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abilita l’uso di MPLS su una precisa interfaccia.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ip vrf forwarding vpnA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: 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abilita il forwarding dei pacchetti per la BGP/MPLS VPN  sull’interfaccia del PE connessa al CE.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695" name="Google Shape;695;p39"/>
          <p:cNvSpPr/>
          <p:nvPr/>
        </p:nvSpPr>
        <p:spPr>
          <a:xfrm>
            <a:off x="198100" y="2689975"/>
            <a:ext cx="2424900" cy="1925100"/>
          </a:xfrm>
          <a:prstGeom prst="wedgeRectCallout">
            <a:avLst>
              <a:gd fmla="val 85861" name="adj1"/>
              <a:gd fmla="val -24316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Loopback0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255.255.255.255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g1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100.0.10.1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mpls ip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 shutdown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g2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 shutdown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129"/>
          <p:cNvSpPr/>
          <p:nvPr/>
        </p:nvSpPr>
        <p:spPr>
          <a:xfrm>
            <a:off x="5715825" y="3932825"/>
            <a:ext cx="3428100" cy="8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29"/>
          <p:cNvSpPr txBox="1"/>
          <p:nvPr>
            <p:ph idx="4294967295" type="body"/>
          </p:nvPr>
        </p:nvSpPr>
        <p:spPr>
          <a:xfrm>
            <a:off x="683300" y="911325"/>
            <a:ext cx="7477500" cy="1831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ClamAV</a:t>
            </a:r>
            <a:r>
              <a:rPr lang="en"/>
              <a:t> è un antivirus open source per il rilevamento di trojan, virus e malware noti all'interno del sistema posto sotto analisi.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suo funzionamento si basa sull’utilizzo di un </a:t>
            </a:r>
            <a:r>
              <a:rPr i="1" lang="en"/>
              <a:t>signature database</a:t>
            </a:r>
            <a:r>
              <a:rPr lang="en"/>
              <a:t> di malware noti molto ampio, circa 9 milioni di signature.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L’analisi dell’eseguibile nel container AV1 viene effettuata semplicemente lanciando il comando </a:t>
            </a:r>
            <a:r>
              <a:rPr b="1" lang="en"/>
              <a:t>clamscan sul file ricevuto dal central node</a:t>
            </a:r>
            <a:r>
              <a:rPr lang="en"/>
              <a:t>, redirezionando l’output sul file di report.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29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CLAM</a:t>
            </a:r>
            <a:r>
              <a:rPr lang="en"/>
              <a:t>AV</a:t>
            </a:r>
            <a:endParaRPr/>
          </a:p>
        </p:txBody>
      </p:sp>
      <p:grpSp>
        <p:nvGrpSpPr>
          <p:cNvPr id="3307" name="Google Shape;3307;p129"/>
          <p:cNvGrpSpPr/>
          <p:nvPr/>
        </p:nvGrpSpPr>
        <p:grpSpPr>
          <a:xfrm>
            <a:off x="5549429" y="-113879"/>
            <a:ext cx="5253816" cy="1622108"/>
            <a:chOff x="5092229" y="-180802"/>
            <a:chExt cx="5253816" cy="1622108"/>
          </a:xfrm>
        </p:grpSpPr>
        <p:sp>
          <p:nvSpPr>
            <p:cNvPr id="3308" name="Google Shape;3308;p12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2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2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2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2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2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2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2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2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2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8" name="Google Shape;3318;p129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19" name="Google Shape;3319;p129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320" name="Google Shape;3320;p129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321" name="Google Shape;3321;p129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129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129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129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25" name="Google Shape;3325;p129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  <p:sp>
        <p:nvSpPr>
          <p:cNvPr id="3326" name="Google Shape;3326;p129"/>
          <p:cNvSpPr/>
          <p:nvPr/>
        </p:nvSpPr>
        <p:spPr>
          <a:xfrm>
            <a:off x="4384550" y="2848250"/>
            <a:ext cx="3402300" cy="1831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/av/quarantine/excalator: </a:t>
            </a:r>
            <a:r>
              <a:rPr b="1"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Win.Ransomware.Locky-9850352-0</a:t>
            </a:r>
            <a:endParaRPr b="1"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----------- SCAN SUMMARY -----------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Known viruses: 8653189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Engine version: 0.103.6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Scanned directories: 0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Scanned files: 1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Infected files: 1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Data scanned: 0.01 MB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Data read: 0.01 MB (ratio 1.00:1)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Time: 54.879 sec (0 m 54 s)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Start Date: 2023:02:22 15:38:16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End Date:   2023:02:22 15:39:10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327" name="Google Shape;3327;p129"/>
          <p:cNvGrpSpPr/>
          <p:nvPr/>
        </p:nvGrpSpPr>
        <p:grpSpPr>
          <a:xfrm>
            <a:off x="946183" y="3071768"/>
            <a:ext cx="3243288" cy="1299630"/>
            <a:chOff x="-1835000" y="3210022"/>
            <a:chExt cx="3849600" cy="957300"/>
          </a:xfrm>
        </p:grpSpPr>
        <p:sp>
          <p:nvSpPr>
            <p:cNvPr id="3328" name="Google Shape;3328;p129"/>
            <p:cNvSpPr/>
            <p:nvPr/>
          </p:nvSpPr>
          <p:spPr>
            <a:xfrm>
              <a:off x="-1835000" y="3210022"/>
              <a:ext cx="3849600" cy="957300"/>
            </a:xfrm>
            <a:prstGeom prst="rect">
              <a:avLst/>
            </a:prstGeom>
            <a:solidFill>
              <a:srgbClr val="1E1E1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569CD6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569CD6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DCDCAA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analyze_file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file_name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):</a:t>
              </a:r>
              <a:endParaRPr sz="750">
                <a:solidFill>
                  <a:srgbClr val="CE9178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report_path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4FC1FF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REPORT_DIR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+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file_name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+</a:t>
              </a:r>
              <a:r>
                <a:rPr lang="en" sz="750">
                  <a:solidFill>
                    <a:srgbClr val="4FC1FF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REPORT_SUFFIX</a:t>
              </a:r>
              <a:endParaRPr sz="750">
                <a:solidFill>
                  <a:srgbClr val="4FC1FF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report_name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file_name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+</a:t>
              </a:r>
              <a:r>
                <a:rPr lang="en" sz="750">
                  <a:solidFill>
                    <a:srgbClr val="4FC1FF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REPORT_SUFFIX</a:t>
              </a:r>
              <a:endParaRPr sz="750">
                <a:solidFill>
                  <a:srgbClr val="4FC1FF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4EC9B0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os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system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"clamscan 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{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&gt; 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{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report_path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4EC9B0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os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system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"rm 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{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DCDCAA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send_file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report_path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report_name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329" name="Google Shape;3329;p129"/>
            <p:cNvSpPr/>
            <p:nvPr/>
          </p:nvSpPr>
          <p:spPr>
            <a:xfrm>
              <a:off x="-1767497" y="3237879"/>
              <a:ext cx="3714600" cy="138900"/>
            </a:xfrm>
            <a:prstGeom prst="rect">
              <a:avLst/>
            </a:prstGeom>
            <a:solidFill>
              <a:srgbClr val="FFD8A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File: 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clamav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/clamav.py</a:t>
              </a:r>
              <a:endParaRPr b="1" u="sng"/>
            </a:p>
          </p:txBody>
        </p:sp>
      </p:grpSp>
      <p:grpSp>
        <p:nvGrpSpPr>
          <p:cNvPr id="3330" name="Google Shape;3330;p129"/>
          <p:cNvGrpSpPr/>
          <p:nvPr/>
        </p:nvGrpSpPr>
        <p:grpSpPr>
          <a:xfrm>
            <a:off x="6752629" y="4208977"/>
            <a:ext cx="5253816" cy="1622108"/>
            <a:chOff x="5092229" y="-180802"/>
            <a:chExt cx="5253816" cy="1622108"/>
          </a:xfrm>
        </p:grpSpPr>
        <p:sp>
          <p:nvSpPr>
            <p:cNvPr id="3331" name="Google Shape;3331;p12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2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2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2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2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2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2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2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2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2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130"/>
          <p:cNvSpPr txBox="1"/>
          <p:nvPr>
            <p:ph idx="4294967295" type="body"/>
          </p:nvPr>
        </p:nvSpPr>
        <p:spPr>
          <a:xfrm>
            <a:off x="683300" y="911329"/>
            <a:ext cx="77040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secondo container dedicato all’analisi dei binari utilizza la scansione definita nel file </a:t>
            </a:r>
            <a:r>
              <a:rPr b="1" lang="en"/>
              <a:t>jmdav.py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Questo contiene un insieme di tools per effettuare un’analisi statica (</a:t>
            </a:r>
            <a:r>
              <a:rPr i="1" lang="en"/>
              <a:t>ELF e PE</a:t>
            </a:r>
            <a:r>
              <a:rPr lang="en"/>
              <a:t>), ed un’analisi dinamica di base (</a:t>
            </a:r>
            <a:r>
              <a:rPr i="1" lang="en"/>
              <a:t>soltanto degli ELF</a:t>
            </a:r>
            <a:r>
              <a:rPr lang="en"/>
              <a:t>).</a:t>
            </a:r>
            <a:endParaRPr/>
          </a:p>
        </p:txBody>
      </p:sp>
      <p:sp>
        <p:nvSpPr>
          <p:cNvPr id="3346" name="Google Shape;3346;p130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JMD AV</a:t>
            </a:r>
            <a:endParaRPr/>
          </a:p>
        </p:txBody>
      </p:sp>
      <p:grpSp>
        <p:nvGrpSpPr>
          <p:cNvPr id="3347" name="Google Shape;3347;p130"/>
          <p:cNvGrpSpPr/>
          <p:nvPr/>
        </p:nvGrpSpPr>
        <p:grpSpPr>
          <a:xfrm>
            <a:off x="5549429" y="-647279"/>
            <a:ext cx="5253816" cy="1622108"/>
            <a:chOff x="5092229" y="-180802"/>
            <a:chExt cx="5253816" cy="1622108"/>
          </a:xfrm>
        </p:grpSpPr>
        <p:sp>
          <p:nvSpPr>
            <p:cNvPr id="3348" name="Google Shape;3348;p13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3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3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3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3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3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3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3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3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3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8" name="Google Shape;3358;p130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59" name="Google Shape;3359;p130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360" name="Google Shape;3360;p130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361" name="Google Shape;3361;p130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130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130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130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65" name="Google Shape;3365;p130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  <p:sp>
        <p:nvSpPr>
          <p:cNvPr id="3366" name="Google Shape;3366;p130"/>
          <p:cNvSpPr txBox="1"/>
          <p:nvPr>
            <p:ph idx="4294967295" type="subTitle"/>
          </p:nvPr>
        </p:nvSpPr>
        <p:spPr>
          <a:xfrm>
            <a:off x="6010350" y="2526527"/>
            <a:ext cx="1607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Permette di analizzare il file staticamente, per verificare la presenza di packers ed il formato del binario</a:t>
            </a:r>
            <a:endParaRPr sz="900"/>
          </a:p>
        </p:txBody>
      </p:sp>
      <p:sp>
        <p:nvSpPr>
          <p:cNvPr id="3367" name="Google Shape;3367;p130"/>
          <p:cNvSpPr txBox="1"/>
          <p:nvPr>
            <p:ph idx="4294967295" type="subTitle"/>
          </p:nvPr>
        </p:nvSpPr>
        <p:spPr>
          <a:xfrm>
            <a:off x="1453150" y="3800300"/>
            <a:ext cx="17166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Porting python del comando readelf, per analizzare le sezioni e gli header di un eseguibile </a:t>
            </a:r>
            <a:r>
              <a:rPr lang="en" sz="900"/>
              <a:t>in </a:t>
            </a:r>
            <a:r>
              <a:rPr lang="en" sz="900"/>
              <a:t>formato ELF</a:t>
            </a:r>
            <a:endParaRPr sz="900"/>
          </a:p>
        </p:txBody>
      </p:sp>
      <p:sp>
        <p:nvSpPr>
          <p:cNvPr id="3368" name="Google Shape;3368;p130"/>
          <p:cNvSpPr txBox="1"/>
          <p:nvPr>
            <p:ph idx="4294967295" type="subTitle"/>
          </p:nvPr>
        </p:nvSpPr>
        <p:spPr>
          <a:xfrm>
            <a:off x="6010350" y="3800301"/>
            <a:ext cx="16071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Esegue il malware e verifica se questo modifica ownership, capabilities o si assegna l’s-bit</a:t>
            </a:r>
            <a:endParaRPr sz="900"/>
          </a:p>
        </p:txBody>
      </p:sp>
      <p:sp>
        <p:nvSpPr>
          <p:cNvPr id="3369" name="Google Shape;3369;p130"/>
          <p:cNvSpPr txBox="1"/>
          <p:nvPr>
            <p:ph idx="4294967295" type="subTitle"/>
          </p:nvPr>
        </p:nvSpPr>
        <p:spPr>
          <a:xfrm>
            <a:off x="1453140" y="2293113"/>
            <a:ext cx="1607100" cy="30780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eko"/>
                <a:ea typeface="Teko"/>
                <a:cs typeface="Teko"/>
                <a:sym typeface="Teko"/>
              </a:rPr>
              <a:t>Lief</a:t>
            </a:r>
            <a:endParaRPr sz="20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70" name="Google Shape;3370;p130"/>
          <p:cNvSpPr txBox="1"/>
          <p:nvPr>
            <p:ph idx="4294967295" type="subTitle"/>
          </p:nvPr>
        </p:nvSpPr>
        <p:spPr>
          <a:xfrm>
            <a:off x="6010360" y="2293113"/>
            <a:ext cx="1607100" cy="3078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eko"/>
                <a:ea typeface="Teko"/>
                <a:cs typeface="Teko"/>
                <a:sym typeface="Teko"/>
              </a:rPr>
              <a:t>file</a:t>
            </a:r>
            <a:endParaRPr sz="20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71" name="Google Shape;3371;p130"/>
          <p:cNvSpPr txBox="1"/>
          <p:nvPr>
            <p:ph idx="4294967295" type="subTitle"/>
          </p:nvPr>
        </p:nvSpPr>
        <p:spPr>
          <a:xfrm>
            <a:off x="1453140" y="3569888"/>
            <a:ext cx="1607100" cy="3066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eko"/>
                <a:ea typeface="Teko"/>
                <a:cs typeface="Teko"/>
                <a:sym typeface="Teko"/>
              </a:rPr>
              <a:t>pyelftools</a:t>
            </a:r>
            <a:endParaRPr sz="20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72" name="Google Shape;3372;p130"/>
          <p:cNvSpPr txBox="1"/>
          <p:nvPr>
            <p:ph idx="4294967295" type="subTitle"/>
          </p:nvPr>
        </p:nvSpPr>
        <p:spPr>
          <a:xfrm>
            <a:off x="6010360" y="3569888"/>
            <a:ext cx="1607100" cy="30660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eko"/>
                <a:ea typeface="Teko"/>
                <a:cs typeface="Teko"/>
                <a:sym typeface="Teko"/>
              </a:rPr>
              <a:t>Dynamic Engine</a:t>
            </a:r>
            <a:endParaRPr sz="16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73" name="Google Shape;3373;p130"/>
          <p:cNvSpPr/>
          <p:nvPr/>
        </p:nvSpPr>
        <p:spPr>
          <a:xfrm>
            <a:off x="3806372" y="2362257"/>
            <a:ext cx="1455000" cy="1455000"/>
          </a:xfrm>
          <a:prstGeom prst="ellipse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4" name="Google Shape;3374;p130"/>
          <p:cNvGrpSpPr/>
          <p:nvPr/>
        </p:nvGrpSpPr>
        <p:grpSpPr>
          <a:xfrm>
            <a:off x="4062175" y="3190870"/>
            <a:ext cx="360075" cy="359840"/>
            <a:chOff x="1526826" y="2103700"/>
            <a:chExt cx="375705" cy="375459"/>
          </a:xfrm>
        </p:grpSpPr>
        <p:sp>
          <p:nvSpPr>
            <p:cNvPr id="3375" name="Google Shape;3375;p130"/>
            <p:cNvSpPr/>
            <p:nvPr/>
          </p:nvSpPr>
          <p:spPr>
            <a:xfrm>
              <a:off x="1638401" y="2103700"/>
              <a:ext cx="65322" cy="176924"/>
            </a:xfrm>
            <a:custGeom>
              <a:rect b="b" l="l" r="r" t="t"/>
              <a:pathLst>
                <a:path extrusionOk="0" h="6476" w="2391">
                  <a:moveTo>
                    <a:pt x="2390" y="0"/>
                  </a:moveTo>
                  <a:cubicBezTo>
                    <a:pt x="1041" y="195"/>
                    <a:pt x="0" y="1363"/>
                    <a:pt x="0" y="2765"/>
                  </a:cubicBezTo>
                  <a:lnTo>
                    <a:pt x="0" y="3709"/>
                  </a:lnTo>
                  <a:cubicBezTo>
                    <a:pt x="0" y="5112"/>
                    <a:pt x="1041" y="6279"/>
                    <a:pt x="2390" y="6475"/>
                  </a:cubicBezTo>
                  <a:lnTo>
                    <a:pt x="2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30"/>
            <p:cNvSpPr/>
            <p:nvPr/>
          </p:nvSpPr>
          <p:spPr>
            <a:xfrm>
              <a:off x="1725688" y="2103700"/>
              <a:ext cx="65322" cy="176924"/>
            </a:xfrm>
            <a:custGeom>
              <a:rect b="b" l="l" r="r" t="t"/>
              <a:pathLst>
                <a:path extrusionOk="0" h="6476" w="2391">
                  <a:moveTo>
                    <a:pt x="1" y="0"/>
                  </a:moveTo>
                  <a:lnTo>
                    <a:pt x="1" y="6475"/>
                  </a:lnTo>
                  <a:cubicBezTo>
                    <a:pt x="1350" y="6279"/>
                    <a:pt x="2391" y="5112"/>
                    <a:pt x="2391" y="3709"/>
                  </a:cubicBezTo>
                  <a:lnTo>
                    <a:pt x="2391" y="2765"/>
                  </a:lnTo>
                  <a:cubicBezTo>
                    <a:pt x="2391" y="1363"/>
                    <a:pt x="1350" y="1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30"/>
            <p:cNvSpPr/>
            <p:nvPr/>
          </p:nvSpPr>
          <p:spPr>
            <a:xfrm>
              <a:off x="1725688" y="2189348"/>
              <a:ext cx="176842" cy="289647"/>
            </a:xfrm>
            <a:custGeom>
              <a:rect b="b" l="l" r="r" t="t"/>
              <a:pathLst>
                <a:path extrusionOk="0" h="10602" w="6473">
                  <a:moveTo>
                    <a:pt x="5719" y="1"/>
                  </a:moveTo>
                  <a:cubicBezTo>
                    <a:pt x="5304" y="1"/>
                    <a:pt x="4969" y="338"/>
                    <a:pt x="4969" y="751"/>
                  </a:cubicBezTo>
                  <a:lnTo>
                    <a:pt x="4969" y="3657"/>
                  </a:lnTo>
                  <a:cubicBezTo>
                    <a:pt x="4969" y="4074"/>
                    <a:pt x="4807" y="4465"/>
                    <a:pt x="4509" y="4761"/>
                  </a:cubicBezTo>
                  <a:lnTo>
                    <a:pt x="3069" y="6199"/>
                  </a:lnTo>
                  <a:lnTo>
                    <a:pt x="2498" y="5629"/>
                  </a:lnTo>
                  <a:lnTo>
                    <a:pt x="3938" y="4191"/>
                  </a:lnTo>
                  <a:cubicBezTo>
                    <a:pt x="4235" y="3897"/>
                    <a:pt x="4235" y="3415"/>
                    <a:pt x="3938" y="3120"/>
                  </a:cubicBezTo>
                  <a:cubicBezTo>
                    <a:pt x="3790" y="2972"/>
                    <a:pt x="3595" y="2898"/>
                    <a:pt x="3401" y="2898"/>
                  </a:cubicBezTo>
                  <a:cubicBezTo>
                    <a:pt x="3207" y="2898"/>
                    <a:pt x="3013" y="2972"/>
                    <a:pt x="2865" y="3120"/>
                  </a:cubicBezTo>
                  <a:lnTo>
                    <a:pt x="1" y="5977"/>
                  </a:lnTo>
                  <a:lnTo>
                    <a:pt x="1" y="10601"/>
                  </a:lnTo>
                  <a:lnTo>
                    <a:pt x="3706" y="10601"/>
                  </a:lnTo>
                  <a:lnTo>
                    <a:pt x="3706" y="8783"/>
                  </a:lnTo>
                  <a:lnTo>
                    <a:pt x="6471" y="5130"/>
                  </a:lnTo>
                  <a:lnTo>
                    <a:pt x="6471" y="766"/>
                  </a:lnTo>
                  <a:cubicBezTo>
                    <a:pt x="6473" y="360"/>
                    <a:pt x="6150" y="11"/>
                    <a:pt x="5740" y="1"/>
                  </a:cubicBezTo>
                  <a:cubicBezTo>
                    <a:pt x="5733" y="1"/>
                    <a:pt x="5726" y="1"/>
                    <a:pt x="5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30"/>
            <p:cNvSpPr/>
            <p:nvPr/>
          </p:nvSpPr>
          <p:spPr>
            <a:xfrm>
              <a:off x="1526826" y="2189403"/>
              <a:ext cx="176842" cy="289756"/>
            </a:xfrm>
            <a:custGeom>
              <a:rect b="b" l="l" r="r" t="t"/>
              <a:pathLst>
                <a:path extrusionOk="0" h="10606" w="6473">
                  <a:moveTo>
                    <a:pt x="754" y="0"/>
                  </a:moveTo>
                  <a:cubicBezTo>
                    <a:pt x="338" y="0"/>
                    <a:pt x="1" y="336"/>
                    <a:pt x="1" y="752"/>
                  </a:cubicBezTo>
                  <a:lnTo>
                    <a:pt x="1" y="5134"/>
                  </a:lnTo>
                  <a:lnTo>
                    <a:pt x="2767" y="8786"/>
                  </a:lnTo>
                  <a:lnTo>
                    <a:pt x="2767" y="10605"/>
                  </a:lnTo>
                  <a:lnTo>
                    <a:pt x="6473" y="10605"/>
                  </a:lnTo>
                  <a:lnTo>
                    <a:pt x="6473" y="5980"/>
                  </a:lnTo>
                  <a:lnTo>
                    <a:pt x="3608" y="3123"/>
                  </a:lnTo>
                  <a:cubicBezTo>
                    <a:pt x="3461" y="2974"/>
                    <a:pt x="3267" y="2899"/>
                    <a:pt x="3073" y="2899"/>
                  </a:cubicBezTo>
                  <a:cubicBezTo>
                    <a:pt x="2879" y="2899"/>
                    <a:pt x="2684" y="2973"/>
                    <a:pt x="2536" y="3121"/>
                  </a:cubicBezTo>
                  <a:cubicBezTo>
                    <a:pt x="2240" y="3416"/>
                    <a:pt x="2240" y="3898"/>
                    <a:pt x="2536" y="4192"/>
                  </a:cubicBezTo>
                  <a:lnTo>
                    <a:pt x="3977" y="5631"/>
                  </a:lnTo>
                  <a:lnTo>
                    <a:pt x="3406" y="6200"/>
                  </a:lnTo>
                  <a:lnTo>
                    <a:pt x="1964" y="4762"/>
                  </a:lnTo>
                  <a:cubicBezTo>
                    <a:pt x="1668" y="4468"/>
                    <a:pt x="1506" y="4074"/>
                    <a:pt x="1506" y="3657"/>
                  </a:cubicBezTo>
                  <a:lnTo>
                    <a:pt x="1506" y="770"/>
                  </a:lnTo>
                  <a:cubicBezTo>
                    <a:pt x="1506" y="359"/>
                    <a:pt x="1183" y="12"/>
                    <a:pt x="773" y="0"/>
                  </a:cubicBezTo>
                  <a:cubicBezTo>
                    <a:pt x="767" y="0"/>
                    <a:pt x="761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9" name="Google Shape;3379;p130"/>
          <p:cNvGrpSpPr/>
          <p:nvPr/>
        </p:nvGrpSpPr>
        <p:grpSpPr>
          <a:xfrm>
            <a:off x="4062237" y="2628916"/>
            <a:ext cx="360049" cy="359971"/>
            <a:chOff x="2363201" y="2104192"/>
            <a:chExt cx="375677" cy="375595"/>
          </a:xfrm>
        </p:grpSpPr>
        <p:sp>
          <p:nvSpPr>
            <p:cNvPr id="3380" name="Google Shape;3380;p130"/>
            <p:cNvSpPr/>
            <p:nvPr/>
          </p:nvSpPr>
          <p:spPr>
            <a:xfrm>
              <a:off x="2533759" y="2170197"/>
              <a:ext cx="34560" cy="34560"/>
            </a:xfrm>
            <a:custGeom>
              <a:rect b="b" l="l" r="r" t="t"/>
              <a:pathLst>
                <a:path extrusionOk="0" h="1265" w="1265">
                  <a:moveTo>
                    <a:pt x="633" y="0"/>
                  </a:moveTo>
                  <a:cubicBezTo>
                    <a:pt x="283" y="0"/>
                    <a:pt x="0" y="283"/>
                    <a:pt x="0" y="632"/>
                  </a:cubicBezTo>
                  <a:cubicBezTo>
                    <a:pt x="0" y="980"/>
                    <a:pt x="283" y="1265"/>
                    <a:pt x="633" y="1265"/>
                  </a:cubicBezTo>
                  <a:cubicBezTo>
                    <a:pt x="982" y="1265"/>
                    <a:pt x="1265" y="980"/>
                    <a:pt x="1265" y="632"/>
                  </a:cubicBezTo>
                  <a:cubicBezTo>
                    <a:pt x="1265" y="283"/>
                    <a:pt x="982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30"/>
            <p:cNvSpPr/>
            <p:nvPr/>
          </p:nvSpPr>
          <p:spPr>
            <a:xfrm>
              <a:off x="2467426" y="2104192"/>
              <a:ext cx="167226" cy="166488"/>
            </a:xfrm>
            <a:custGeom>
              <a:rect b="b" l="l" r="r" t="t"/>
              <a:pathLst>
                <a:path extrusionOk="0" h="6094" w="6121">
                  <a:moveTo>
                    <a:pt x="3061" y="1612"/>
                  </a:moveTo>
                  <a:cubicBezTo>
                    <a:pt x="3852" y="1612"/>
                    <a:pt x="4497" y="2256"/>
                    <a:pt x="4497" y="3048"/>
                  </a:cubicBezTo>
                  <a:cubicBezTo>
                    <a:pt x="4499" y="3839"/>
                    <a:pt x="3854" y="4483"/>
                    <a:pt x="3061" y="4483"/>
                  </a:cubicBezTo>
                  <a:cubicBezTo>
                    <a:pt x="2267" y="4483"/>
                    <a:pt x="1625" y="3839"/>
                    <a:pt x="1625" y="3048"/>
                  </a:cubicBezTo>
                  <a:cubicBezTo>
                    <a:pt x="1625" y="2255"/>
                    <a:pt x="2269" y="1612"/>
                    <a:pt x="3061" y="1612"/>
                  </a:cubicBezTo>
                  <a:close/>
                  <a:moveTo>
                    <a:pt x="2658" y="0"/>
                  </a:moveTo>
                  <a:lnTo>
                    <a:pt x="2658" y="843"/>
                  </a:lnTo>
                  <a:cubicBezTo>
                    <a:pt x="2658" y="843"/>
                    <a:pt x="2043" y="1026"/>
                    <a:pt x="1787" y="1203"/>
                  </a:cubicBezTo>
                  <a:lnTo>
                    <a:pt x="1189" y="607"/>
                  </a:lnTo>
                  <a:lnTo>
                    <a:pt x="619" y="1177"/>
                  </a:lnTo>
                  <a:lnTo>
                    <a:pt x="1217" y="1773"/>
                  </a:lnTo>
                  <a:cubicBezTo>
                    <a:pt x="1039" y="2029"/>
                    <a:pt x="912" y="2327"/>
                    <a:pt x="856" y="2658"/>
                  </a:cubicBezTo>
                  <a:lnTo>
                    <a:pt x="1" y="2658"/>
                  </a:lnTo>
                  <a:lnTo>
                    <a:pt x="1" y="3436"/>
                  </a:lnTo>
                  <a:lnTo>
                    <a:pt x="856" y="3436"/>
                  </a:lnTo>
                  <a:cubicBezTo>
                    <a:pt x="915" y="3757"/>
                    <a:pt x="1039" y="4053"/>
                    <a:pt x="1217" y="4312"/>
                  </a:cubicBezTo>
                  <a:lnTo>
                    <a:pt x="619" y="4911"/>
                  </a:lnTo>
                  <a:lnTo>
                    <a:pt x="1189" y="5484"/>
                  </a:lnTo>
                  <a:lnTo>
                    <a:pt x="1787" y="4885"/>
                  </a:lnTo>
                  <a:cubicBezTo>
                    <a:pt x="2043" y="5065"/>
                    <a:pt x="2339" y="5191"/>
                    <a:pt x="2658" y="5248"/>
                  </a:cubicBezTo>
                  <a:lnTo>
                    <a:pt x="2658" y="6094"/>
                  </a:lnTo>
                  <a:lnTo>
                    <a:pt x="3464" y="6094"/>
                  </a:lnTo>
                  <a:lnTo>
                    <a:pt x="3464" y="5266"/>
                  </a:lnTo>
                  <a:cubicBezTo>
                    <a:pt x="3784" y="5207"/>
                    <a:pt x="4081" y="5083"/>
                    <a:pt x="4339" y="4905"/>
                  </a:cubicBezTo>
                  <a:lnTo>
                    <a:pt x="4938" y="5502"/>
                  </a:lnTo>
                  <a:lnTo>
                    <a:pt x="5511" y="4933"/>
                  </a:lnTo>
                  <a:lnTo>
                    <a:pt x="4912" y="4335"/>
                  </a:lnTo>
                  <a:cubicBezTo>
                    <a:pt x="5092" y="4079"/>
                    <a:pt x="5218" y="3783"/>
                    <a:pt x="5275" y="3464"/>
                  </a:cubicBezTo>
                  <a:lnTo>
                    <a:pt x="6121" y="3464"/>
                  </a:lnTo>
                  <a:lnTo>
                    <a:pt x="6121" y="2658"/>
                  </a:lnTo>
                  <a:lnTo>
                    <a:pt x="5266" y="2658"/>
                  </a:lnTo>
                  <a:cubicBezTo>
                    <a:pt x="5208" y="2337"/>
                    <a:pt x="5083" y="2041"/>
                    <a:pt x="4904" y="1783"/>
                  </a:cubicBezTo>
                  <a:lnTo>
                    <a:pt x="5502" y="1184"/>
                  </a:lnTo>
                  <a:lnTo>
                    <a:pt x="4932" y="611"/>
                  </a:lnTo>
                  <a:lnTo>
                    <a:pt x="4336" y="1209"/>
                  </a:lnTo>
                  <a:cubicBezTo>
                    <a:pt x="4080" y="1030"/>
                    <a:pt x="3782" y="904"/>
                    <a:pt x="3464" y="847"/>
                  </a:cubicBezTo>
                  <a:lnTo>
                    <a:pt x="3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30"/>
            <p:cNvSpPr/>
            <p:nvPr/>
          </p:nvSpPr>
          <p:spPr>
            <a:xfrm>
              <a:off x="2562063" y="2190140"/>
              <a:ext cx="176815" cy="289619"/>
            </a:xfrm>
            <a:custGeom>
              <a:rect b="b" l="l" r="r" t="t"/>
              <a:pathLst>
                <a:path extrusionOk="0" h="10601" w="6472">
                  <a:moveTo>
                    <a:pt x="5718" y="1"/>
                  </a:moveTo>
                  <a:cubicBezTo>
                    <a:pt x="5303" y="1"/>
                    <a:pt x="4969" y="338"/>
                    <a:pt x="4969" y="751"/>
                  </a:cubicBezTo>
                  <a:lnTo>
                    <a:pt x="4969" y="3655"/>
                  </a:lnTo>
                  <a:cubicBezTo>
                    <a:pt x="4969" y="4073"/>
                    <a:pt x="4806" y="4464"/>
                    <a:pt x="4509" y="4759"/>
                  </a:cubicBezTo>
                  <a:lnTo>
                    <a:pt x="3067" y="6197"/>
                  </a:lnTo>
                  <a:lnTo>
                    <a:pt x="2495" y="5627"/>
                  </a:lnTo>
                  <a:lnTo>
                    <a:pt x="3937" y="4190"/>
                  </a:lnTo>
                  <a:cubicBezTo>
                    <a:pt x="4235" y="3894"/>
                    <a:pt x="4235" y="3414"/>
                    <a:pt x="3937" y="3118"/>
                  </a:cubicBezTo>
                  <a:cubicBezTo>
                    <a:pt x="3789" y="2970"/>
                    <a:pt x="3595" y="2897"/>
                    <a:pt x="3400" y="2897"/>
                  </a:cubicBezTo>
                  <a:cubicBezTo>
                    <a:pt x="3206" y="2897"/>
                    <a:pt x="3012" y="2970"/>
                    <a:pt x="2865" y="3118"/>
                  </a:cubicBezTo>
                  <a:lnTo>
                    <a:pt x="0" y="5975"/>
                  </a:lnTo>
                  <a:lnTo>
                    <a:pt x="0" y="10600"/>
                  </a:lnTo>
                  <a:lnTo>
                    <a:pt x="3707" y="10600"/>
                  </a:lnTo>
                  <a:lnTo>
                    <a:pt x="3707" y="8783"/>
                  </a:lnTo>
                  <a:lnTo>
                    <a:pt x="6472" y="5131"/>
                  </a:lnTo>
                  <a:lnTo>
                    <a:pt x="6472" y="769"/>
                  </a:lnTo>
                  <a:cubicBezTo>
                    <a:pt x="6472" y="360"/>
                    <a:pt x="6150" y="11"/>
                    <a:pt x="5739" y="1"/>
                  </a:cubicBezTo>
                  <a:cubicBezTo>
                    <a:pt x="5732" y="1"/>
                    <a:pt x="5725" y="1"/>
                    <a:pt x="5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30"/>
            <p:cNvSpPr/>
            <p:nvPr/>
          </p:nvSpPr>
          <p:spPr>
            <a:xfrm>
              <a:off x="2363201" y="2190140"/>
              <a:ext cx="176788" cy="289647"/>
            </a:xfrm>
            <a:custGeom>
              <a:rect b="b" l="l" r="r" t="t"/>
              <a:pathLst>
                <a:path extrusionOk="0" h="10602" w="6471">
                  <a:moveTo>
                    <a:pt x="750" y="1"/>
                  </a:moveTo>
                  <a:cubicBezTo>
                    <a:pt x="335" y="1"/>
                    <a:pt x="0" y="338"/>
                    <a:pt x="0" y="751"/>
                  </a:cubicBezTo>
                  <a:lnTo>
                    <a:pt x="0" y="5131"/>
                  </a:lnTo>
                  <a:lnTo>
                    <a:pt x="2766" y="8783"/>
                  </a:lnTo>
                  <a:lnTo>
                    <a:pt x="2766" y="10602"/>
                  </a:lnTo>
                  <a:lnTo>
                    <a:pt x="6470" y="10602"/>
                  </a:lnTo>
                  <a:lnTo>
                    <a:pt x="6470" y="5978"/>
                  </a:lnTo>
                  <a:lnTo>
                    <a:pt x="3606" y="3121"/>
                  </a:lnTo>
                  <a:cubicBezTo>
                    <a:pt x="3459" y="2973"/>
                    <a:pt x="3266" y="2899"/>
                    <a:pt x="3072" y="2899"/>
                  </a:cubicBezTo>
                  <a:cubicBezTo>
                    <a:pt x="2878" y="2899"/>
                    <a:pt x="2684" y="2973"/>
                    <a:pt x="2535" y="3121"/>
                  </a:cubicBezTo>
                  <a:cubicBezTo>
                    <a:pt x="2182" y="3356"/>
                    <a:pt x="2138" y="3795"/>
                    <a:pt x="2438" y="4095"/>
                  </a:cubicBezTo>
                  <a:lnTo>
                    <a:pt x="3977" y="5629"/>
                  </a:lnTo>
                  <a:lnTo>
                    <a:pt x="3405" y="6199"/>
                  </a:lnTo>
                  <a:lnTo>
                    <a:pt x="1964" y="4762"/>
                  </a:lnTo>
                  <a:cubicBezTo>
                    <a:pt x="1668" y="4466"/>
                    <a:pt x="1503" y="4073"/>
                    <a:pt x="1503" y="3657"/>
                  </a:cubicBezTo>
                  <a:lnTo>
                    <a:pt x="1503" y="770"/>
                  </a:lnTo>
                  <a:cubicBezTo>
                    <a:pt x="1503" y="360"/>
                    <a:pt x="1181" y="11"/>
                    <a:pt x="771" y="1"/>
                  </a:cubicBezTo>
                  <a:cubicBezTo>
                    <a:pt x="764" y="1"/>
                    <a:pt x="757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4" name="Google Shape;3384;p130"/>
          <p:cNvGrpSpPr/>
          <p:nvPr/>
        </p:nvGrpSpPr>
        <p:grpSpPr>
          <a:xfrm>
            <a:off x="4668662" y="3191446"/>
            <a:ext cx="313940" cy="358688"/>
            <a:chOff x="3158404" y="2105585"/>
            <a:chExt cx="327567" cy="374257"/>
          </a:xfrm>
        </p:grpSpPr>
        <p:sp>
          <p:nvSpPr>
            <p:cNvPr id="3385" name="Google Shape;3385;p130"/>
            <p:cNvSpPr/>
            <p:nvPr/>
          </p:nvSpPr>
          <p:spPr>
            <a:xfrm>
              <a:off x="3223972" y="2182928"/>
              <a:ext cx="155970" cy="84883"/>
            </a:xfrm>
            <a:custGeom>
              <a:rect b="b" l="l" r="r" t="t"/>
              <a:pathLst>
                <a:path extrusionOk="0" h="3107" w="5709">
                  <a:moveTo>
                    <a:pt x="3424" y="0"/>
                  </a:moveTo>
                  <a:cubicBezTo>
                    <a:pt x="3090" y="0"/>
                    <a:pt x="2778" y="132"/>
                    <a:pt x="2545" y="371"/>
                  </a:cubicBezTo>
                  <a:lnTo>
                    <a:pt x="2358" y="567"/>
                  </a:lnTo>
                  <a:lnTo>
                    <a:pt x="2104" y="464"/>
                  </a:lnTo>
                  <a:cubicBezTo>
                    <a:pt x="2008" y="426"/>
                    <a:pt x="1907" y="406"/>
                    <a:pt x="1802" y="406"/>
                  </a:cubicBezTo>
                  <a:cubicBezTo>
                    <a:pt x="1356" y="406"/>
                    <a:pt x="992" y="766"/>
                    <a:pt x="992" y="1210"/>
                  </a:cubicBezTo>
                  <a:lnTo>
                    <a:pt x="1020" y="1223"/>
                  </a:lnTo>
                  <a:lnTo>
                    <a:pt x="1020" y="1585"/>
                  </a:lnTo>
                  <a:lnTo>
                    <a:pt x="657" y="1628"/>
                  </a:lnTo>
                  <a:cubicBezTo>
                    <a:pt x="282" y="1672"/>
                    <a:pt x="0" y="1990"/>
                    <a:pt x="0" y="2368"/>
                  </a:cubicBezTo>
                  <a:cubicBezTo>
                    <a:pt x="0" y="2778"/>
                    <a:pt x="746" y="3106"/>
                    <a:pt x="746" y="3106"/>
                  </a:cubicBezTo>
                  <a:lnTo>
                    <a:pt x="4909" y="3106"/>
                  </a:lnTo>
                  <a:cubicBezTo>
                    <a:pt x="5263" y="3106"/>
                    <a:pt x="5610" y="2816"/>
                    <a:pt x="5656" y="2459"/>
                  </a:cubicBezTo>
                  <a:cubicBezTo>
                    <a:pt x="5709" y="2040"/>
                    <a:pt x="5410" y="1670"/>
                    <a:pt x="5002" y="1622"/>
                  </a:cubicBezTo>
                  <a:lnTo>
                    <a:pt x="4641" y="1579"/>
                  </a:lnTo>
                  <a:lnTo>
                    <a:pt x="4645" y="1212"/>
                  </a:lnTo>
                  <a:cubicBezTo>
                    <a:pt x="4643" y="544"/>
                    <a:pt x="4097" y="0"/>
                    <a:pt x="3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30"/>
            <p:cNvSpPr/>
            <p:nvPr/>
          </p:nvSpPr>
          <p:spPr>
            <a:xfrm>
              <a:off x="3158404" y="2105585"/>
              <a:ext cx="327567" cy="374257"/>
            </a:xfrm>
            <a:custGeom>
              <a:rect b="b" l="l" r="r" t="t"/>
              <a:pathLst>
                <a:path extrusionOk="0" h="13699" w="11990">
                  <a:moveTo>
                    <a:pt x="5832" y="2022"/>
                  </a:moveTo>
                  <a:cubicBezTo>
                    <a:pt x="6840" y="2022"/>
                    <a:pt x="7676" y="2762"/>
                    <a:pt x="7829" y="3728"/>
                  </a:cubicBezTo>
                  <a:cubicBezTo>
                    <a:pt x="8465" y="3949"/>
                    <a:pt x="8901" y="4569"/>
                    <a:pt x="8865" y="5273"/>
                  </a:cubicBezTo>
                  <a:cubicBezTo>
                    <a:pt x="8821" y="6101"/>
                    <a:pt x="8120" y="6743"/>
                    <a:pt x="7293" y="6743"/>
                  </a:cubicBezTo>
                  <a:lnTo>
                    <a:pt x="3140" y="6743"/>
                  </a:lnTo>
                  <a:cubicBezTo>
                    <a:pt x="2285" y="6743"/>
                    <a:pt x="1589" y="6047"/>
                    <a:pt x="1589" y="5191"/>
                  </a:cubicBezTo>
                  <a:cubicBezTo>
                    <a:pt x="1589" y="4517"/>
                    <a:pt x="2021" y="3934"/>
                    <a:pt x="2635" y="3725"/>
                  </a:cubicBezTo>
                  <a:cubicBezTo>
                    <a:pt x="2783" y="2988"/>
                    <a:pt x="3435" y="2431"/>
                    <a:pt x="4216" y="2431"/>
                  </a:cubicBezTo>
                  <a:cubicBezTo>
                    <a:pt x="4334" y="2431"/>
                    <a:pt x="4452" y="2444"/>
                    <a:pt x="4564" y="2469"/>
                  </a:cubicBezTo>
                  <a:cubicBezTo>
                    <a:pt x="4922" y="2180"/>
                    <a:pt x="5363" y="2022"/>
                    <a:pt x="5832" y="2022"/>
                  </a:cubicBezTo>
                  <a:close/>
                  <a:moveTo>
                    <a:pt x="5238" y="0"/>
                  </a:moveTo>
                  <a:cubicBezTo>
                    <a:pt x="2351" y="0"/>
                    <a:pt x="0" y="2345"/>
                    <a:pt x="0" y="5227"/>
                  </a:cubicBezTo>
                  <a:cubicBezTo>
                    <a:pt x="0" y="6651"/>
                    <a:pt x="586" y="8018"/>
                    <a:pt x="1616" y="9001"/>
                  </a:cubicBezTo>
                  <a:lnTo>
                    <a:pt x="1616" y="13698"/>
                  </a:lnTo>
                  <a:lnTo>
                    <a:pt x="8062" y="13698"/>
                  </a:lnTo>
                  <a:lnTo>
                    <a:pt x="8062" y="11281"/>
                  </a:lnTo>
                  <a:lnTo>
                    <a:pt x="10479" y="11281"/>
                  </a:lnTo>
                  <a:lnTo>
                    <a:pt x="10479" y="9322"/>
                  </a:lnTo>
                  <a:lnTo>
                    <a:pt x="11990" y="9322"/>
                  </a:lnTo>
                  <a:lnTo>
                    <a:pt x="10476" y="5155"/>
                  </a:lnTo>
                  <a:cubicBezTo>
                    <a:pt x="10438" y="2307"/>
                    <a:pt x="8103" y="0"/>
                    <a:pt x="5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7" name="Google Shape;3387;p130"/>
          <p:cNvGrpSpPr/>
          <p:nvPr/>
        </p:nvGrpSpPr>
        <p:grpSpPr>
          <a:xfrm>
            <a:off x="4645667" y="2628889"/>
            <a:ext cx="360023" cy="360023"/>
            <a:chOff x="3983714" y="2104192"/>
            <a:chExt cx="375650" cy="375650"/>
          </a:xfrm>
        </p:grpSpPr>
        <p:sp>
          <p:nvSpPr>
            <p:cNvPr id="3388" name="Google Shape;3388;p130"/>
            <p:cNvSpPr/>
            <p:nvPr/>
          </p:nvSpPr>
          <p:spPr>
            <a:xfrm>
              <a:off x="3983714" y="2104192"/>
              <a:ext cx="375650" cy="166543"/>
            </a:xfrm>
            <a:custGeom>
              <a:rect b="b" l="l" r="r" t="t"/>
              <a:pathLst>
                <a:path extrusionOk="0" h="6096" w="13750">
                  <a:moveTo>
                    <a:pt x="4054" y="1610"/>
                  </a:moveTo>
                  <a:lnTo>
                    <a:pt x="4054" y="2416"/>
                  </a:lnTo>
                  <a:lnTo>
                    <a:pt x="3249" y="2416"/>
                  </a:lnTo>
                  <a:lnTo>
                    <a:pt x="3249" y="1610"/>
                  </a:lnTo>
                  <a:close/>
                  <a:moveTo>
                    <a:pt x="5665" y="1610"/>
                  </a:moveTo>
                  <a:lnTo>
                    <a:pt x="5665" y="2416"/>
                  </a:lnTo>
                  <a:lnTo>
                    <a:pt x="4859" y="2416"/>
                  </a:lnTo>
                  <a:lnTo>
                    <a:pt x="4859" y="1610"/>
                  </a:lnTo>
                  <a:close/>
                  <a:moveTo>
                    <a:pt x="2416" y="1612"/>
                  </a:moveTo>
                  <a:lnTo>
                    <a:pt x="2416" y="2418"/>
                  </a:lnTo>
                  <a:lnTo>
                    <a:pt x="1611" y="2418"/>
                  </a:lnTo>
                  <a:lnTo>
                    <a:pt x="1611" y="1612"/>
                  </a:lnTo>
                  <a:close/>
                  <a:moveTo>
                    <a:pt x="7276" y="1612"/>
                  </a:moveTo>
                  <a:lnTo>
                    <a:pt x="7276" y="2418"/>
                  </a:lnTo>
                  <a:lnTo>
                    <a:pt x="6471" y="2418"/>
                  </a:lnTo>
                  <a:lnTo>
                    <a:pt x="6471" y="1612"/>
                  </a:lnTo>
                  <a:close/>
                  <a:moveTo>
                    <a:pt x="8888" y="1612"/>
                  </a:moveTo>
                  <a:lnTo>
                    <a:pt x="8888" y="2418"/>
                  </a:lnTo>
                  <a:lnTo>
                    <a:pt x="8082" y="2418"/>
                  </a:lnTo>
                  <a:lnTo>
                    <a:pt x="8082" y="1612"/>
                  </a:lnTo>
                  <a:close/>
                  <a:moveTo>
                    <a:pt x="10526" y="1612"/>
                  </a:moveTo>
                  <a:lnTo>
                    <a:pt x="10526" y="2418"/>
                  </a:lnTo>
                  <a:lnTo>
                    <a:pt x="9720" y="2418"/>
                  </a:lnTo>
                  <a:lnTo>
                    <a:pt x="9720" y="1612"/>
                  </a:lnTo>
                  <a:close/>
                  <a:moveTo>
                    <a:pt x="12138" y="1612"/>
                  </a:moveTo>
                  <a:lnTo>
                    <a:pt x="12138" y="2418"/>
                  </a:lnTo>
                  <a:lnTo>
                    <a:pt x="11332" y="2418"/>
                  </a:lnTo>
                  <a:lnTo>
                    <a:pt x="11332" y="1612"/>
                  </a:lnTo>
                  <a:close/>
                  <a:moveTo>
                    <a:pt x="0" y="0"/>
                  </a:moveTo>
                  <a:lnTo>
                    <a:pt x="0" y="4028"/>
                  </a:lnTo>
                  <a:lnTo>
                    <a:pt x="5423" y="4028"/>
                  </a:lnTo>
                  <a:lnTo>
                    <a:pt x="7490" y="6095"/>
                  </a:lnTo>
                  <a:lnTo>
                    <a:pt x="10339" y="6095"/>
                  </a:lnTo>
                  <a:lnTo>
                    <a:pt x="8271" y="4028"/>
                  </a:lnTo>
                  <a:lnTo>
                    <a:pt x="13750" y="4028"/>
                  </a:lnTo>
                  <a:lnTo>
                    <a:pt x="13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30"/>
            <p:cNvSpPr/>
            <p:nvPr/>
          </p:nvSpPr>
          <p:spPr>
            <a:xfrm>
              <a:off x="4027699" y="2413754"/>
              <a:ext cx="121110" cy="66087"/>
            </a:xfrm>
            <a:custGeom>
              <a:rect b="b" l="l" r="r" t="t"/>
              <a:pathLst>
                <a:path extrusionOk="0" h="2419" w="4433">
                  <a:moveTo>
                    <a:pt x="1" y="1"/>
                  </a:moveTo>
                  <a:lnTo>
                    <a:pt x="1" y="2418"/>
                  </a:lnTo>
                  <a:lnTo>
                    <a:pt x="806" y="2418"/>
                  </a:lnTo>
                  <a:lnTo>
                    <a:pt x="806" y="806"/>
                  </a:lnTo>
                  <a:lnTo>
                    <a:pt x="3627" y="806"/>
                  </a:lnTo>
                  <a:lnTo>
                    <a:pt x="3627" y="2418"/>
                  </a:lnTo>
                  <a:lnTo>
                    <a:pt x="4433" y="2418"/>
                  </a:lnTo>
                  <a:lnTo>
                    <a:pt x="4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30"/>
            <p:cNvSpPr/>
            <p:nvPr/>
          </p:nvSpPr>
          <p:spPr>
            <a:xfrm>
              <a:off x="4129384" y="2292700"/>
              <a:ext cx="174930" cy="55077"/>
            </a:xfrm>
            <a:custGeom>
              <a:rect b="b" l="l" r="r" t="t"/>
              <a:pathLst>
                <a:path extrusionOk="0" h="2016" w="6403">
                  <a:moveTo>
                    <a:pt x="0" y="1"/>
                  </a:moveTo>
                  <a:cubicBezTo>
                    <a:pt x="194" y="290"/>
                    <a:pt x="305" y="637"/>
                    <a:pt x="305" y="1009"/>
                  </a:cubicBezTo>
                  <a:lnTo>
                    <a:pt x="305" y="2016"/>
                  </a:lnTo>
                  <a:lnTo>
                    <a:pt x="5395" y="2016"/>
                  </a:lnTo>
                  <a:cubicBezTo>
                    <a:pt x="5952" y="2016"/>
                    <a:pt x="6403" y="1566"/>
                    <a:pt x="6403" y="1009"/>
                  </a:cubicBezTo>
                  <a:cubicBezTo>
                    <a:pt x="6403" y="452"/>
                    <a:pt x="5952" y="1"/>
                    <a:pt x="5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30"/>
            <p:cNvSpPr/>
            <p:nvPr/>
          </p:nvSpPr>
          <p:spPr>
            <a:xfrm>
              <a:off x="4060729" y="2292700"/>
              <a:ext cx="55050" cy="99117"/>
            </a:xfrm>
            <a:custGeom>
              <a:rect b="b" l="l" r="r" t="t"/>
              <a:pathLst>
                <a:path extrusionOk="0" h="3628" w="2015">
                  <a:moveTo>
                    <a:pt x="1007" y="1"/>
                  </a:moveTo>
                  <a:cubicBezTo>
                    <a:pt x="450" y="1"/>
                    <a:pt x="0" y="452"/>
                    <a:pt x="0" y="1009"/>
                  </a:cubicBezTo>
                  <a:lnTo>
                    <a:pt x="0" y="3627"/>
                  </a:lnTo>
                  <a:lnTo>
                    <a:pt x="2015" y="3627"/>
                  </a:lnTo>
                  <a:lnTo>
                    <a:pt x="2015" y="1009"/>
                  </a:lnTo>
                  <a:cubicBezTo>
                    <a:pt x="2015" y="452"/>
                    <a:pt x="1564" y="1"/>
                    <a:pt x="1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2" name="Google Shape;3392;p130"/>
          <p:cNvCxnSpPr>
            <a:stCxn id="3373" idx="7"/>
            <a:endCxn id="3370" idx="1"/>
          </p:cNvCxnSpPr>
          <p:nvPr/>
        </p:nvCxnSpPr>
        <p:spPr>
          <a:xfrm rot="-5400000">
            <a:off x="5465142" y="2030087"/>
            <a:ext cx="128400" cy="962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3" name="Google Shape;3393;p130"/>
          <p:cNvCxnSpPr>
            <a:stCxn id="3373" idx="3"/>
            <a:endCxn id="3371" idx="3"/>
          </p:cNvCxnSpPr>
          <p:nvPr/>
        </p:nvCxnSpPr>
        <p:spPr>
          <a:xfrm rot="5400000">
            <a:off x="3480352" y="3184178"/>
            <a:ext cx="119100" cy="959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4" name="Google Shape;3394;p130"/>
          <p:cNvCxnSpPr>
            <a:stCxn id="3369" idx="3"/>
            <a:endCxn id="3373" idx="1"/>
          </p:cNvCxnSpPr>
          <p:nvPr/>
        </p:nvCxnSpPr>
        <p:spPr>
          <a:xfrm>
            <a:off x="3060241" y="2447013"/>
            <a:ext cx="959100" cy="1284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5" name="Google Shape;3395;p130"/>
          <p:cNvCxnSpPr>
            <a:stCxn id="3373" idx="5"/>
            <a:endCxn id="3372" idx="1"/>
          </p:cNvCxnSpPr>
          <p:nvPr/>
        </p:nvCxnSpPr>
        <p:spPr>
          <a:xfrm flipH="1" rot="-5400000">
            <a:off x="5469792" y="3182678"/>
            <a:ext cx="119100" cy="9621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6" name="Google Shape;3396;p130"/>
          <p:cNvSpPr txBox="1"/>
          <p:nvPr/>
        </p:nvSpPr>
        <p:spPr>
          <a:xfrm>
            <a:off x="4108950" y="2031438"/>
            <a:ext cx="92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jmdav</a:t>
            </a:r>
            <a:r>
              <a:rPr lang="en" sz="17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.py</a:t>
            </a:r>
            <a:endParaRPr sz="600"/>
          </a:p>
        </p:txBody>
      </p:sp>
      <p:sp>
        <p:nvSpPr>
          <p:cNvPr id="3397" name="Google Shape;3397;p130"/>
          <p:cNvSpPr txBox="1"/>
          <p:nvPr>
            <p:ph idx="1" type="subTitle"/>
          </p:nvPr>
        </p:nvSpPr>
        <p:spPr>
          <a:xfrm>
            <a:off x="1453150" y="2526527"/>
            <a:ext cx="1607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Permette di analizzare l’header e le sezioni di un eseguibile in formato PE, evidenziando la presenza di eventuali packers</a:t>
            </a:r>
            <a:endParaRPr sz="9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p131"/>
          <p:cNvSpPr txBox="1"/>
          <p:nvPr>
            <p:ph idx="4294967295" type="body"/>
          </p:nvPr>
        </p:nvSpPr>
        <p:spPr>
          <a:xfrm>
            <a:off x="683306" y="682731"/>
            <a:ext cx="7704000" cy="3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p131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JMD</a:t>
            </a:r>
            <a:r>
              <a:rPr lang="en"/>
              <a:t> AV</a:t>
            </a:r>
            <a:endParaRPr/>
          </a:p>
        </p:txBody>
      </p:sp>
      <p:grpSp>
        <p:nvGrpSpPr>
          <p:cNvPr id="3404" name="Google Shape;3404;p131"/>
          <p:cNvGrpSpPr/>
          <p:nvPr/>
        </p:nvGrpSpPr>
        <p:grpSpPr>
          <a:xfrm>
            <a:off x="5549429" y="-647279"/>
            <a:ext cx="5253816" cy="1622108"/>
            <a:chOff x="5092229" y="-180802"/>
            <a:chExt cx="5253816" cy="1622108"/>
          </a:xfrm>
        </p:grpSpPr>
        <p:sp>
          <p:nvSpPr>
            <p:cNvPr id="3405" name="Google Shape;3405;p13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3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3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3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3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3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3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3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3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3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5" name="Google Shape;3415;p131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6" name="Google Shape;3416;p131"/>
          <p:cNvSpPr/>
          <p:nvPr/>
        </p:nvSpPr>
        <p:spPr>
          <a:xfrm>
            <a:off x="4685300" y="1164300"/>
            <a:ext cx="3702000" cy="235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"Ownership": "not_safe",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"S-bit": "not_safe",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"Capabilities": "safe",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"Sections": "safe",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"Packers": "safe"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ELF Header: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Magic:   7f 45 4c 46 02 01 01 00 00 00 00 00 00 00 00 00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Class:                             ELF64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Data:                              2's complement, LE 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Version:                           1 (current)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OS/ABI:                            UNIX - System V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ABI Version:                       0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Type:                              DYN 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Machine:                           Advanced Micro Devices X86-64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Version:                           0x1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Entry point address:               0x630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417" name="Google Shape;3417;p131"/>
          <p:cNvGrpSpPr/>
          <p:nvPr/>
        </p:nvGrpSpPr>
        <p:grpSpPr>
          <a:xfrm>
            <a:off x="683300" y="1167800"/>
            <a:ext cx="3849600" cy="3073742"/>
            <a:chOff x="-1237400" y="2665569"/>
            <a:chExt cx="3849600" cy="2264100"/>
          </a:xfrm>
        </p:grpSpPr>
        <p:sp>
          <p:nvSpPr>
            <p:cNvPr id="3418" name="Google Shape;3418;p131"/>
            <p:cNvSpPr/>
            <p:nvPr/>
          </p:nvSpPr>
          <p:spPr>
            <a:xfrm>
              <a:off x="-1237400" y="2665569"/>
              <a:ext cx="3849600" cy="2264100"/>
            </a:xfrm>
            <a:prstGeom prst="rect">
              <a:avLst/>
            </a:prstGeom>
            <a:solidFill>
              <a:srgbClr val="1E1E1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analyze_file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...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pattern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ELF_FORMAT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file_info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system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”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chmod 777 /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{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;./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{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check_ownership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check_capabilities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check_section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file_info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check_sbit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elif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pattern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EXE_FORMAT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file_info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check_packers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pe_binary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pe_binary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lief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.parse(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...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419" name="Google Shape;3419;p131"/>
            <p:cNvSpPr/>
            <p:nvPr/>
          </p:nvSpPr>
          <p:spPr>
            <a:xfrm>
              <a:off x="-1169897" y="2695101"/>
              <a:ext cx="3714600" cy="138900"/>
            </a:xfrm>
            <a:prstGeom prst="rect">
              <a:avLst/>
            </a:prstGeom>
            <a:solidFill>
              <a:srgbClr val="FFD8A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File: 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jmdav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/jmdav.py</a:t>
              </a:r>
              <a:endParaRPr b="1" u="sng"/>
            </a:p>
          </p:txBody>
        </p:sp>
      </p:grpSp>
      <p:grpSp>
        <p:nvGrpSpPr>
          <p:cNvPr id="3420" name="Google Shape;3420;p131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421" name="Google Shape;3421;p131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422" name="Google Shape;3422;p131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131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131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131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26" name="Google Shape;3426;p131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132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JMD AV</a:t>
            </a:r>
            <a:endParaRPr/>
          </a:p>
        </p:txBody>
      </p:sp>
      <p:grpSp>
        <p:nvGrpSpPr>
          <p:cNvPr id="3432" name="Google Shape;3432;p132"/>
          <p:cNvGrpSpPr/>
          <p:nvPr/>
        </p:nvGrpSpPr>
        <p:grpSpPr>
          <a:xfrm>
            <a:off x="5549429" y="-647279"/>
            <a:ext cx="5253816" cy="1622108"/>
            <a:chOff x="5092229" y="-180802"/>
            <a:chExt cx="5253816" cy="1622108"/>
          </a:xfrm>
        </p:grpSpPr>
        <p:sp>
          <p:nvSpPr>
            <p:cNvPr id="3433" name="Google Shape;3433;p13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3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3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3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3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3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3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3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3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3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3" name="Google Shape;3443;p132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44" name="Google Shape;3444;p132"/>
          <p:cNvGrpSpPr/>
          <p:nvPr/>
        </p:nvGrpSpPr>
        <p:grpSpPr>
          <a:xfrm>
            <a:off x="168400" y="1396400"/>
            <a:ext cx="4364400" cy="2844036"/>
            <a:chOff x="-1752300" y="2665569"/>
            <a:chExt cx="4364400" cy="2094900"/>
          </a:xfrm>
        </p:grpSpPr>
        <p:sp>
          <p:nvSpPr>
            <p:cNvPr id="3445" name="Google Shape;3445;p132"/>
            <p:cNvSpPr/>
            <p:nvPr/>
          </p:nvSpPr>
          <p:spPr>
            <a:xfrm>
              <a:off x="-1752300" y="2665569"/>
              <a:ext cx="4364400" cy="2094900"/>
            </a:xfrm>
            <a:prstGeom prst="rect">
              <a:avLst/>
            </a:prstGeom>
            <a:solidFill>
              <a:srgbClr val="1E1E1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check_ownership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):</a:t>
              </a:r>
              <a:endParaRPr sz="7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owner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getpwuid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stat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).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st_uid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).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pw_name</a:t>
              </a:r>
              <a:endParaRPr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owner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== 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"root"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summary_lin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[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"Ownership"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 =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pattern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NOT_SAFE</a:t>
              </a:r>
              <a:endParaRPr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check_capabilities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):</a:t>
              </a:r>
              <a:endParaRPr sz="7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caps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popen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"getcap 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{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caps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!= 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""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summary_lin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[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"Capabilities"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 =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pattern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NOT_SAFE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+ 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 = "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+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caps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[:-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check_sbit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):</a:t>
              </a:r>
              <a:endParaRPr sz="7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sbit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oct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stat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).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st_mode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)[-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4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:][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sbit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 &gt;= 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4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summary_lin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[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'S-bit'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 =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pattern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NOT_SAFE</a:t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446" name="Google Shape;3446;p132"/>
            <p:cNvSpPr/>
            <p:nvPr/>
          </p:nvSpPr>
          <p:spPr>
            <a:xfrm>
              <a:off x="-1685900" y="2695106"/>
              <a:ext cx="4230600" cy="138900"/>
            </a:xfrm>
            <a:prstGeom prst="rect">
              <a:avLst/>
            </a:prstGeom>
            <a:solidFill>
              <a:srgbClr val="FFD8A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File: 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jmdav/jmdav.py</a:t>
              </a:r>
              <a:endParaRPr b="1" u="sng"/>
            </a:p>
          </p:txBody>
        </p:sp>
      </p:grpSp>
      <p:grpSp>
        <p:nvGrpSpPr>
          <p:cNvPr id="3447" name="Google Shape;3447;p132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448" name="Google Shape;3448;p132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449" name="Google Shape;3449;p132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132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132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132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3" name="Google Shape;3453;p132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  <p:grpSp>
        <p:nvGrpSpPr>
          <p:cNvPr id="3454" name="Google Shape;3454;p132"/>
          <p:cNvGrpSpPr/>
          <p:nvPr/>
        </p:nvGrpSpPr>
        <p:grpSpPr>
          <a:xfrm>
            <a:off x="4644300" y="1396375"/>
            <a:ext cx="4364400" cy="2558400"/>
            <a:chOff x="4720500" y="1396375"/>
            <a:chExt cx="4364400" cy="2558400"/>
          </a:xfrm>
        </p:grpSpPr>
        <p:sp>
          <p:nvSpPr>
            <p:cNvPr id="3455" name="Google Shape;3455;p132"/>
            <p:cNvSpPr/>
            <p:nvPr/>
          </p:nvSpPr>
          <p:spPr>
            <a:xfrm>
              <a:off x="4720500" y="1396375"/>
              <a:ext cx="4364400" cy="2558400"/>
            </a:xfrm>
            <a:prstGeom prst="rect">
              <a:avLst/>
            </a:prstGeom>
            <a:solidFill>
              <a:srgbClr val="1E1E1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packers_sections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= {</a:t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6A9955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# The packer/protector/tools section names/keywords</a:t>
              </a:r>
              <a:endParaRPr sz="750">
                <a:solidFill>
                  <a:srgbClr val="6A9955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'.aspack'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'Aspack packer'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'.adata'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'Aspack packer/Armadillo packer'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'UPX0'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'UPX packer'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'UPX1'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en" sz="750">
                  <a:solidFill>
                    <a:srgbClr val="CE9178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'UPX packer'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569CD6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DCDCAA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check_packers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binary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):</a:t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suspect_sections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= []</a:t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safe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True</a:t>
              </a:r>
              <a:endParaRPr sz="750">
                <a:solidFill>
                  <a:srgbClr val="569CD6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for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section_name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C586C0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in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binary.sections:</a:t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C586C0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if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section_name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.name 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in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packers_sections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keys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():</a:t>
              </a:r>
              <a:endParaRPr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       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safe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569CD6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False</a:t>
              </a:r>
              <a:endParaRPr sz="750">
                <a:solidFill>
                  <a:srgbClr val="569CD6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           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suspect_sections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append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section_name</a:t>
              </a:r>
              <a:r>
                <a:rPr lang="en" sz="750">
                  <a:solidFill>
                    <a:srgbClr val="D4D4D4"/>
                  </a:solidFill>
                  <a:highlight>
                    <a:srgbClr val="1E1E1E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.name)</a:t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456" name="Google Shape;3456;p132"/>
            <p:cNvSpPr/>
            <p:nvPr/>
          </p:nvSpPr>
          <p:spPr>
            <a:xfrm>
              <a:off x="4771875" y="1435125"/>
              <a:ext cx="4275000" cy="188700"/>
            </a:xfrm>
            <a:prstGeom prst="rect">
              <a:avLst/>
            </a:prstGeom>
            <a:solidFill>
              <a:srgbClr val="FFD8A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File: 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jmdav/jmdav.py</a:t>
              </a:r>
              <a:endParaRPr b="1" u="sng"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p133"/>
          <p:cNvSpPr txBox="1"/>
          <p:nvPr>
            <p:ph idx="4294967295" type="body"/>
          </p:nvPr>
        </p:nvSpPr>
        <p:spPr>
          <a:xfrm>
            <a:off x="683300" y="1063728"/>
            <a:ext cx="7704000" cy="2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Rootkit Hunter</a:t>
            </a:r>
            <a:r>
              <a:rPr lang="en"/>
              <a:t> scansiona il sistema alla ricerca di possibili rootkit, backdoor o ulteriori vulnerabilità presenti tramite una ricerca di misconfigurazioni dei permessi, presenza di directory utilizzate da rootkit e di moduli kernel contenenti stringhe sospette.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ogni startup del container dedicato, RKHunter esegue una prima scansione del sistema per creare una </a:t>
            </a:r>
            <a:r>
              <a:rPr b="1" lang="en"/>
              <a:t>baseline</a:t>
            </a:r>
            <a:r>
              <a:rPr lang="en"/>
              <a:t> </a:t>
            </a:r>
            <a:r>
              <a:rPr b="1" lang="en"/>
              <a:t>analysis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Tale analisi verrà confrontata ad ogni nuova analisi per determinare se il sistema è stato compromesso a seguito dell’esecuzione del binario sospetto.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2" name="Google Shape;3462;p133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RKHunter AV</a:t>
            </a:r>
            <a:endParaRPr/>
          </a:p>
        </p:txBody>
      </p:sp>
      <p:grpSp>
        <p:nvGrpSpPr>
          <p:cNvPr id="3463" name="Google Shape;3463;p133"/>
          <p:cNvGrpSpPr/>
          <p:nvPr/>
        </p:nvGrpSpPr>
        <p:grpSpPr>
          <a:xfrm>
            <a:off x="5549429" y="-647279"/>
            <a:ext cx="5253816" cy="1622108"/>
            <a:chOff x="5092229" y="-180802"/>
            <a:chExt cx="5253816" cy="1622108"/>
          </a:xfrm>
        </p:grpSpPr>
        <p:sp>
          <p:nvSpPr>
            <p:cNvPr id="3464" name="Google Shape;3464;p13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3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3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3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3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3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3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3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3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3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4" name="Google Shape;3474;p133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75" name="Google Shape;3475;p133"/>
          <p:cNvGrpSpPr/>
          <p:nvPr/>
        </p:nvGrpSpPr>
        <p:grpSpPr>
          <a:xfrm>
            <a:off x="2121750" y="3340126"/>
            <a:ext cx="4900500" cy="1089900"/>
            <a:chOff x="2121750" y="3340126"/>
            <a:chExt cx="4900500" cy="1089900"/>
          </a:xfrm>
        </p:grpSpPr>
        <p:sp>
          <p:nvSpPr>
            <p:cNvPr id="3476" name="Google Shape;3476;p133"/>
            <p:cNvSpPr/>
            <p:nvPr/>
          </p:nvSpPr>
          <p:spPr>
            <a:xfrm>
              <a:off x="2121750" y="3340126"/>
              <a:ext cx="4900500" cy="1089900"/>
            </a:xfrm>
            <a:prstGeom prst="rect">
              <a:avLst/>
            </a:prstGeom>
            <a:solidFill>
              <a:srgbClr val="1E1E1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CE93D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echo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CC6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"Creating Baseline Report.."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rm /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var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/log/rkhunter*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rkhunter --check --sk --nocolors &gt; /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var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/log/rkhunter_baseline.log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CE93D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echo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CC6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"Initialization Completed"</a:t>
              </a:r>
              <a:endParaRPr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477" name="Google Shape;3477;p133"/>
            <p:cNvSpPr/>
            <p:nvPr/>
          </p:nvSpPr>
          <p:spPr>
            <a:xfrm>
              <a:off x="2207850" y="3395038"/>
              <a:ext cx="4728300" cy="173400"/>
            </a:xfrm>
            <a:prstGeom prst="rect">
              <a:avLst/>
            </a:prstGeom>
            <a:solidFill>
              <a:srgbClr val="FFD8A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File: 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rkhav/start.sh</a:t>
              </a:r>
              <a:endParaRPr b="1" u="sng"/>
            </a:p>
          </p:txBody>
        </p:sp>
      </p:grpSp>
      <p:grpSp>
        <p:nvGrpSpPr>
          <p:cNvPr id="3478" name="Google Shape;3478;p133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479" name="Google Shape;3479;p133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480" name="Google Shape;3480;p133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133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133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133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84" name="Google Shape;3484;p133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134"/>
          <p:cNvSpPr txBox="1"/>
          <p:nvPr>
            <p:ph idx="4294967295" type="body"/>
          </p:nvPr>
        </p:nvSpPr>
        <p:spPr>
          <a:xfrm>
            <a:off x="683306" y="911331"/>
            <a:ext cx="7704000" cy="3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Alla ricezione del binario, se possibile, esso verrà eseguito e successivamente verrà analizzato nuovamente il sistema da RKHunter. 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 termine dell’analisi verranno allegate al report stilato da RKHunter le </a:t>
            </a:r>
            <a:r>
              <a:rPr b="1" lang="en"/>
              <a:t>principali differenze</a:t>
            </a:r>
            <a:r>
              <a:rPr lang="en"/>
              <a:t> trovate con il report di </a:t>
            </a:r>
            <a:r>
              <a:rPr b="1" lang="en"/>
              <a:t>baseline_analysis</a:t>
            </a:r>
            <a:r>
              <a:rPr lang="en"/>
              <a:t> creato in fase di startup.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134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RKHunter AV</a:t>
            </a:r>
            <a:endParaRPr/>
          </a:p>
        </p:txBody>
      </p:sp>
      <p:grpSp>
        <p:nvGrpSpPr>
          <p:cNvPr id="3491" name="Google Shape;3491;p134"/>
          <p:cNvGrpSpPr/>
          <p:nvPr/>
        </p:nvGrpSpPr>
        <p:grpSpPr>
          <a:xfrm>
            <a:off x="5549429" y="-647279"/>
            <a:ext cx="5253816" cy="1622108"/>
            <a:chOff x="5092229" y="-180802"/>
            <a:chExt cx="5253816" cy="1622108"/>
          </a:xfrm>
        </p:grpSpPr>
        <p:sp>
          <p:nvSpPr>
            <p:cNvPr id="3492" name="Google Shape;3492;p13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3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3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3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3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3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3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3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3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3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2" name="Google Shape;3502;p134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3" name="Google Shape;3503;p134"/>
          <p:cNvSpPr/>
          <p:nvPr/>
        </p:nvSpPr>
        <p:spPr>
          <a:xfrm>
            <a:off x="4685300" y="2118150"/>
            <a:ext cx="3702000" cy="235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&lt;SUMMARY&gt;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RKHunter didn't detect any system changes made by the malware</a:t>
            </a:r>
            <a:endParaRPr b="1"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&lt;END_SUMMARY&gt;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[ Rootkit Hunter version 1.4.6 ]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Checking for rootkits...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Performing check of known rootkit files and directories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55808 Trojan - Variant A       [ Not found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ADM Worm                       [ Not found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AjaKit Rootkit                 [ Not found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Adore Rootkit                  [ Not found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aPa Kit                        [ Not found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Apache Worm                    [ Not found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Ambient (ark) Rootkit          [ Not found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Balaur Rootkit                 [ Not found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BeastKit Rootkit               [ Not found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beX2 Rootkit                   [ Not found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cb Rootkit                     [ Not found ]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504" name="Google Shape;3504;p134"/>
          <p:cNvGrpSpPr/>
          <p:nvPr/>
        </p:nvGrpSpPr>
        <p:grpSpPr>
          <a:xfrm>
            <a:off x="683300" y="2118150"/>
            <a:ext cx="3849600" cy="2427796"/>
            <a:chOff x="-1237400" y="3141077"/>
            <a:chExt cx="3849600" cy="1788300"/>
          </a:xfrm>
        </p:grpSpPr>
        <p:sp>
          <p:nvSpPr>
            <p:cNvPr id="3505" name="Google Shape;3505;p134"/>
            <p:cNvSpPr/>
            <p:nvPr/>
          </p:nvSpPr>
          <p:spPr>
            <a:xfrm>
              <a:off x="-1237400" y="3141077"/>
              <a:ext cx="3849600" cy="1788300"/>
            </a:xfrm>
            <a:prstGeom prst="rect">
              <a:avLst/>
            </a:prstGeom>
            <a:solidFill>
              <a:srgbClr val="1E1E1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analyze_file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4FC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ELF_FORMAT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not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file_info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report_file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write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"Can't execute on this environment</a:t>
              </a:r>
              <a:r>
                <a:rPr lang="en" sz="750">
                  <a:solidFill>
                    <a:srgbClr val="D7BA7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\n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send_file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report_path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report_name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endParaRPr sz="7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binary execution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system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"./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{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rkhunter analysis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system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"rkhunter --check --sk --nocolors &gt; "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+ </a:t>
              </a:r>
              <a:r>
                <a:rPr lang="en" sz="750">
                  <a:solidFill>
                    <a:srgbClr val="4FC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LOG_REPORT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compare with baseline log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with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open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4FC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BASELINE_LOG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baseline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open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4FC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LOG_REPORT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as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log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difference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comparator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compare_report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baseline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log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t/>
              </a:r>
              <a:endParaRPr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report_file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write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summary_str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send_file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report_path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report_name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506" name="Google Shape;3506;p134"/>
            <p:cNvSpPr/>
            <p:nvPr/>
          </p:nvSpPr>
          <p:spPr>
            <a:xfrm>
              <a:off x="-1169910" y="3163658"/>
              <a:ext cx="3714600" cy="143100"/>
            </a:xfrm>
            <a:prstGeom prst="rect">
              <a:avLst/>
            </a:prstGeom>
            <a:solidFill>
              <a:srgbClr val="FFD8A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File: 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rkhav/start_av.py</a:t>
              </a:r>
              <a:endParaRPr b="1" u="sng"/>
            </a:p>
          </p:txBody>
        </p:sp>
      </p:grpSp>
      <p:grpSp>
        <p:nvGrpSpPr>
          <p:cNvPr id="3507" name="Google Shape;3507;p134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508" name="Google Shape;3508;p134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509" name="Google Shape;3509;p134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134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134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134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3" name="Google Shape;3513;p134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135"/>
          <p:cNvSpPr/>
          <p:nvPr/>
        </p:nvSpPr>
        <p:spPr>
          <a:xfrm rot="867070">
            <a:off x="84868" y="313652"/>
            <a:ext cx="4896751" cy="4292248"/>
          </a:xfrm>
          <a:custGeom>
            <a:rect b="b" l="l" r="r" t="t"/>
            <a:pathLst>
              <a:path extrusionOk="0" h="19665" w="21945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135"/>
          <p:cNvSpPr txBox="1"/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Limitazioni</a:t>
            </a:r>
            <a:endParaRPr/>
          </a:p>
        </p:txBody>
      </p:sp>
      <p:sp>
        <p:nvSpPr>
          <p:cNvPr id="3520" name="Google Shape;3520;p135"/>
          <p:cNvSpPr txBox="1"/>
          <p:nvPr>
            <p:ph idx="2" type="title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3521" name="Google Shape;3521;p135"/>
          <p:cNvGrpSpPr/>
          <p:nvPr/>
        </p:nvGrpSpPr>
        <p:grpSpPr>
          <a:xfrm>
            <a:off x="6587340" y="4253004"/>
            <a:ext cx="300770" cy="54726"/>
            <a:chOff x="4770650" y="685575"/>
            <a:chExt cx="158250" cy="28800"/>
          </a:xfrm>
        </p:grpSpPr>
        <p:sp>
          <p:nvSpPr>
            <p:cNvPr id="3522" name="Google Shape;3522;p135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35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35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5" name="Google Shape;3525;p135"/>
          <p:cNvGrpSpPr/>
          <p:nvPr/>
        </p:nvGrpSpPr>
        <p:grpSpPr>
          <a:xfrm flipH="1" rot="10800000">
            <a:off x="6323493" y="404394"/>
            <a:ext cx="4210803" cy="748080"/>
            <a:chOff x="6135243" y="693226"/>
            <a:chExt cx="4210803" cy="748080"/>
          </a:xfrm>
        </p:grpSpPr>
        <p:sp>
          <p:nvSpPr>
            <p:cNvPr id="3526" name="Google Shape;3526;p13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3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3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3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0" name="Google Shape;3530;p135"/>
          <p:cNvSpPr txBox="1"/>
          <p:nvPr>
            <p:ph idx="12" type="sldNum"/>
          </p:nvPr>
        </p:nvSpPr>
        <p:spPr>
          <a:xfrm>
            <a:off x="4297659" y="470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1" name="Google Shape;3531;p135"/>
          <p:cNvPicPr preferRelativeResize="0"/>
          <p:nvPr/>
        </p:nvPicPr>
        <p:blipFill rotWithShape="1">
          <a:blip r:embed="rId3">
            <a:alphaModFix/>
          </a:blip>
          <a:srcRect b="11141" l="8374" r="11491" t="8414"/>
          <a:stretch/>
        </p:blipFill>
        <p:spPr>
          <a:xfrm>
            <a:off x="440250" y="1115275"/>
            <a:ext cx="4210801" cy="281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p13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Congestione della Rete</a:t>
            </a:r>
            <a:endParaRPr/>
          </a:p>
        </p:txBody>
      </p:sp>
      <p:grpSp>
        <p:nvGrpSpPr>
          <p:cNvPr id="3537" name="Google Shape;3537;p136"/>
          <p:cNvGrpSpPr/>
          <p:nvPr/>
        </p:nvGrpSpPr>
        <p:grpSpPr>
          <a:xfrm>
            <a:off x="5044704" y="-665873"/>
            <a:ext cx="5253816" cy="1622108"/>
            <a:chOff x="5092229" y="-180802"/>
            <a:chExt cx="5253816" cy="1622108"/>
          </a:xfrm>
        </p:grpSpPr>
        <p:sp>
          <p:nvSpPr>
            <p:cNvPr id="3538" name="Google Shape;3538;p13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3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3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3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3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3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3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3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3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3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8" name="Google Shape;3548;p136"/>
          <p:cNvSpPr txBox="1"/>
          <p:nvPr>
            <p:ph idx="12" type="sldNum"/>
          </p:nvPr>
        </p:nvSpPr>
        <p:spPr>
          <a:xfrm>
            <a:off x="425363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49" name="Google Shape;3549;p136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550" name="Google Shape;3550;p136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551" name="Google Shape;3551;p136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136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136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136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55" name="Google Shape;3555;p136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07. Limitazioni</a:t>
              </a:r>
              <a:endParaRPr sz="2000"/>
            </a:p>
          </p:txBody>
        </p:sp>
      </p:grpSp>
      <p:sp>
        <p:nvSpPr>
          <p:cNvPr id="3556" name="Google Shape;3556;p136"/>
          <p:cNvSpPr txBox="1"/>
          <p:nvPr>
            <p:ph idx="4294967295" type="body"/>
          </p:nvPr>
        </p:nvSpPr>
        <p:spPr>
          <a:xfrm>
            <a:off x="675975" y="1226822"/>
            <a:ext cx="7704000" cy="20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test dei singoli sistemi analizzati hanno sempre dato esito positivo, ma durante il test finale di integrazione con la topologia completa si è riscontrato un problema con l’invio dei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È seguita quindi una fase di analisi e debugging, in cui si è notato che: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Il traffico ICMP passava sempre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Il traffico TCP veniva interrotto durante l’invio di grandi file, sia utilizzando </a:t>
            </a:r>
            <a:r>
              <a:rPr b="1" lang="en"/>
              <a:t>netcat</a:t>
            </a:r>
            <a:r>
              <a:rPr lang="en"/>
              <a:t> che il </a:t>
            </a:r>
            <a:r>
              <a:rPr b="1" lang="en"/>
              <a:t>client/server</a:t>
            </a:r>
            <a:r>
              <a:rPr lang="en"/>
              <a:t> da noi implementato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Il traffico presentava un </a:t>
            </a:r>
            <a:r>
              <a:rPr i="1" lang="en"/>
              <a:t>elevato numero di ritrasmissioni TCP</a:t>
            </a:r>
            <a:r>
              <a:rPr lang="en"/>
              <a:t>.</a:t>
            </a:r>
            <a:endParaRPr/>
          </a:p>
        </p:txBody>
      </p:sp>
      <p:pic>
        <p:nvPicPr>
          <p:cNvPr id="3557" name="Google Shape;355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63" y="3190075"/>
            <a:ext cx="8718473" cy="13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137"/>
          <p:cNvSpPr txBox="1"/>
          <p:nvPr>
            <p:ph idx="4294967295" type="body"/>
          </p:nvPr>
        </p:nvSpPr>
        <p:spPr>
          <a:xfrm>
            <a:off x="675975" y="1226952"/>
            <a:ext cx="77040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Questo situazione suggeriva uno stato di </a:t>
            </a:r>
            <a:r>
              <a:rPr b="1" lang="en"/>
              <a:t>rete congestionata</a:t>
            </a:r>
            <a:r>
              <a:rPr lang="en"/>
              <a:t>, per cui sono stati cercati indizi su una eventuale </a:t>
            </a:r>
            <a:r>
              <a:rPr i="1" lang="en"/>
              <a:t>misconfiguration</a:t>
            </a:r>
            <a:r>
              <a:rPr lang="en"/>
              <a:t> dei vari devices.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Dall’analisi delle tracce wireshark non sono stati evidenzati problemi di ARP flooding, ed i devices conoscevano correttamente le loro rotte.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Dopo una ricerca si è visto che la probabile causa è dovuta alla </a:t>
            </a:r>
            <a:r>
              <a:rPr b="1" lang="en"/>
              <a:t>bandwidth limitata</a:t>
            </a:r>
            <a:r>
              <a:rPr lang="en"/>
              <a:t> nelle immagini utilizzate per i </a:t>
            </a:r>
            <a:r>
              <a:rPr b="1" lang="en"/>
              <a:t>cisco routers</a:t>
            </a:r>
            <a:r>
              <a:rPr baseline="30000" lang="en"/>
              <a:t>1</a:t>
            </a:r>
            <a:r>
              <a:rPr lang="en"/>
              <a:t>. Questo succede in quanto le immagini sono distribuite in modo tale che non possano essere utilizzate in ambienti di produzione.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ovviare a questo problema è stato rallentato l’invio dei pacchetti nel trasferimento dei file inserendo una </a:t>
            </a:r>
            <a:r>
              <a:rPr b="1" lang="en"/>
              <a:t>time.sleep(CONGESTION_SLOWDOWN)</a:t>
            </a:r>
            <a:r>
              <a:rPr lang="en"/>
              <a:t> in modo da ridurre il rate con cui i pacchetti vengono immessi nella rete.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Parametro configurabile, impostato nei test a </a:t>
            </a:r>
            <a:r>
              <a:rPr b="1" lang="en"/>
              <a:t>0.15s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è visto sperimentalmente che questo ha permesso di risolvere i problemi di congestione evidenziati.</a:t>
            </a:r>
            <a:endParaRPr/>
          </a:p>
        </p:txBody>
      </p:sp>
      <p:sp>
        <p:nvSpPr>
          <p:cNvPr id="3563" name="Google Shape;3563;p137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Congestione della Rete</a:t>
            </a:r>
            <a:endParaRPr/>
          </a:p>
        </p:txBody>
      </p:sp>
      <p:grpSp>
        <p:nvGrpSpPr>
          <p:cNvPr id="3564" name="Google Shape;3564;p137"/>
          <p:cNvGrpSpPr/>
          <p:nvPr/>
        </p:nvGrpSpPr>
        <p:grpSpPr>
          <a:xfrm>
            <a:off x="5044704" y="-665873"/>
            <a:ext cx="5253816" cy="1622108"/>
            <a:chOff x="5092229" y="-180802"/>
            <a:chExt cx="5253816" cy="1622108"/>
          </a:xfrm>
        </p:grpSpPr>
        <p:sp>
          <p:nvSpPr>
            <p:cNvPr id="3565" name="Google Shape;3565;p13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3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3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3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3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3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3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3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3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3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5" name="Google Shape;3575;p137"/>
          <p:cNvSpPr txBox="1"/>
          <p:nvPr>
            <p:ph idx="12" type="sldNum"/>
          </p:nvPr>
        </p:nvSpPr>
        <p:spPr>
          <a:xfrm>
            <a:off x="372023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6" name="Google Shape;3576;p137"/>
          <p:cNvSpPr txBox="1"/>
          <p:nvPr/>
        </p:nvSpPr>
        <p:spPr>
          <a:xfrm>
            <a:off x="2453275" y="186050"/>
            <a:ext cx="665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grpSp>
        <p:nvGrpSpPr>
          <p:cNvPr id="3577" name="Google Shape;3577;p137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578" name="Google Shape;3578;p137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579" name="Google Shape;3579;p137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137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137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137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83" name="Google Shape;3583;p137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07. Limitazioni</a:t>
              </a:r>
              <a:endParaRPr sz="2000"/>
            </a:p>
          </p:txBody>
        </p:sp>
      </p:grpSp>
      <p:sp>
        <p:nvSpPr>
          <p:cNvPr id="3584" name="Google Shape;3584;p137"/>
          <p:cNvSpPr txBox="1"/>
          <p:nvPr/>
        </p:nvSpPr>
        <p:spPr>
          <a:xfrm>
            <a:off x="4690200" y="4700350"/>
            <a:ext cx="44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[1] :</a:t>
            </a:r>
            <a:r>
              <a:rPr lang="en"/>
              <a:t> </a:t>
            </a:r>
            <a:r>
              <a:rPr lang="en" sz="900" u="sng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  <a:hlinkClick r:id="rId3"/>
              </a:rPr>
              <a:t>https://gns3.com/community/featured/max-traffic-between-hosts-10mbit</a:t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8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Google Shape;3589;p138"/>
          <p:cNvSpPr txBox="1"/>
          <p:nvPr>
            <p:ph idx="4294967295" type="body"/>
          </p:nvPr>
        </p:nvSpPr>
        <p:spPr>
          <a:xfrm>
            <a:off x="675975" y="1226952"/>
            <a:ext cx="77040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Nei container che hostano i servizi RKHunter e JMDAV viene effettuata un’analisi dinamica del file binario ricevuto dal Central Node andandolo ad eseguire.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un ambiente reale di produzione sarebbe necessario effettuare uno </a:t>
            </a:r>
            <a:r>
              <a:rPr b="1" lang="en"/>
              <a:t>snpashot</a:t>
            </a:r>
            <a:r>
              <a:rPr lang="en"/>
              <a:t> dell’ambiente in </a:t>
            </a:r>
            <a:r>
              <a:rPr b="1" lang="en"/>
              <a:t>stato</a:t>
            </a:r>
            <a:r>
              <a:rPr lang="en"/>
              <a:t> </a:t>
            </a:r>
            <a:r>
              <a:rPr b="1" lang="en"/>
              <a:t>clean</a:t>
            </a:r>
            <a:r>
              <a:rPr lang="en"/>
              <a:t> da poter poi ripristinare prima di eseguire l’analisi successiva.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Questo perchè eventuali modifiche apportate da un malware sul sistema potrebbero compromettere i risultati delle analisi successivi, generando possibili falsi positivi o falsi negativi.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Tuttavia nel nostro ambiente di sviluppo si è riscontrata l’impossibilità di effettuare snapshot da un orchestratore esterno alle sandbox utilizzate, poichè la loro virtualizzazione è gestita da GNS3.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Quindi per utilizzare effettivamente la soluzione proposta in maniera consistente è necessario implementarla in un diverso contesto di virtualizzazione.</a:t>
            </a:r>
            <a:endParaRPr/>
          </a:p>
        </p:txBody>
      </p:sp>
      <p:sp>
        <p:nvSpPr>
          <p:cNvPr id="3590" name="Google Shape;3590;p138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Ripristino Sandbox Environment</a:t>
            </a:r>
            <a:endParaRPr/>
          </a:p>
        </p:txBody>
      </p:sp>
      <p:grpSp>
        <p:nvGrpSpPr>
          <p:cNvPr id="3591" name="Google Shape;3591;p138"/>
          <p:cNvGrpSpPr/>
          <p:nvPr/>
        </p:nvGrpSpPr>
        <p:grpSpPr>
          <a:xfrm>
            <a:off x="5044704" y="-665873"/>
            <a:ext cx="5253816" cy="1622108"/>
            <a:chOff x="5092229" y="-180802"/>
            <a:chExt cx="5253816" cy="1622108"/>
          </a:xfrm>
        </p:grpSpPr>
        <p:sp>
          <p:nvSpPr>
            <p:cNvPr id="3592" name="Google Shape;3592;p13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3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3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3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3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3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3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3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3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3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2" name="Google Shape;3602;p138"/>
          <p:cNvSpPr txBox="1"/>
          <p:nvPr>
            <p:ph idx="12" type="sldNum"/>
          </p:nvPr>
        </p:nvSpPr>
        <p:spPr>
          <a:xfrm>
            <a:off x="425363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3" name="Google Shape;3603;p138"/>
          <p:cNvSpPr txBox="1"/>
          <p:nvPr/>
        </p:nvSpPr>
        <p:spPr>
          <a:xfrm>
            <a:off x="2453275" y="186050"/>
            <a:ext cx="665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grpSp>
        <p:nvGrpSpPr>
          <p:cNvPr id="3604" name="Google Shape;3604;p138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605" name="Google Shape;3605;p138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606" name="Google Shape;3606;p138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138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138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138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0" name="Google Shape;3610;p138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07. Limitazioni</a:t>
              </a:r>
              <a:endParaRPr sz="20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77" y="828889"/>
            <a:ext cx="6769080" cy="3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0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di Rete</a:t>
            </a:r>
            <a:endParaRPr/>
          </a:p>
        </p:txBody>
      </p:sp>
      <p:grpSp>
        <p:nvGrpSpPr>
          <p:cNvPr id="702" name="Google Shape;702;p40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703" name="Google Shape;703;p40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40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708" name="Google Shape;708;p40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709" name="Google Shape;709;p4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40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0" name="Google Shape;720;p40"/>
          <p:cNvSpPr/>
          <p:nvPr/>
        </p:nvSpPr>
        <p:spPr>
          <a:xfrm>
            <a:off x="441300" y="1168425"/>
            <a:ext cx="2558700" cy="1431300"/>
          </a:xfrm>
          <a:prstGeom prst="wedgeRectCallout">
            <a:avLst>
              <a:gd fmla="val 30392" name="adj1"/>
              <a:gd fmla="val 90568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g1/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 shutdown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g2/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2.0.0.2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255.0.0.0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 shutdown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1" name="Google Shape;721;p40"/>
          <p:cNvSpPr/>
          <p:nvPr/>
        </p:nvSpPr>
        <p:spPr>
          <a:xfrm>
            <a:off x="5912525" y="1207475"/>
            <a:ext cx="2558700" cy="2898600"/>
          </a:xfrm>
          <a:prstGeom prst="wedgeRectCallout">
            <a:avLst>
              <a:gd fmla="val -98121" name="adj1"/>
              <a:gd fmla="val 18710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Loopback0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255.255.255.255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g1/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100.0.10.2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mpls ip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 shutdown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g2/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100.0.20.1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mpls ip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 shutdown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g3/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ip address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100.0.30.1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mpls ip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 shutdown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p139"/>
          <p:cNvSpPr/>
          <p:nvPr/>
        </p:nvSpPr>
        <p:spPr>
          <a:xfrm flipH="1">
            <a:off x="143388" y="592750"/>
            <a:ext cx="4428662" cy="4015761"/>
          </a:xfrm>
          <a:custGeom>
            <a:rect b="b" l="l" r="r" t="t"/>
            <a:pathLst>
              <a:path extrusionOk="0" h="10047" w="14292">
                <a:moveTo>
                  <a:pt x="6944" y="1"/>
                </a:moveTo>
                <a:cubicBezTo>
                  <a:pt x="6697" y="1"/>
                  <a:pt x="6448" y="49"/>
                  <a:pt x="6208" y="114"/>
                </a:cubicBezTo>
                <a:cubicBezTo>
                  <a:pt x="4439" y="592"/>
                  <a:pt x="3012" y="1930"/>
                  <a:pt x="1772" y="3327"/>
                </a:cubicBezTo>
                <a:cubicBezTo>
                  <a:pt x="1376" y="3774"/>
                  <a:pt x="983" y="4248"/>
                  <a:pt x="791" y="4821"/>
                </a:cubicBezTo>
                <a:cubicBezTo>
                  <a:pt x="244" y="6446"/>
                  <a:pt x="86" y="8329"/>
                  <a:pt x="0" y="10047"/>
                </a:cubicBezTo>
                <a:lnTo>
                  <a:pt x="13246" y="10047"/>
                </a:lnTo>
                <a:cubicBezTo>
                  <a:pt x="13369" y="10031"/>
                  <a:pt x="13491" y="10017"/>
                  <a:pt x="13612" y="10000"/>
                </a:cubicBezTo>
                <a:cubicBezTo>
                  <a:pt x="13855" y="9569"/>
                  <a:pt x="14100" y="9126"/>
                  <a:pt x="14196" y="8636"/>
                </a:cubicBezTo>
                <a:cubicBezTo>
                  <a:pt x="14292" y="8145"/>
                  <a:pt x="14209" y="7588"/>
                  <a:pt x="13867" y="7238"/>
                </a:cubicBezTo>
                <a:cubicBezTo>
                  <a:pt x="13703" y="7066"/>
                  <a:pt x="13491" y="6955"/>
                  <a:pt x="13320" y="6792"/>
                </a:cubicBezTo>
                <a:cubicBezTo>
                  <a:pt x="12892" y="6379"/>
                  <a:pt x="12803" y="5713"/>
                  <a:pt x="12815" y="5106"/>
                </a:cubicBezTo>
                <a:cubicBezTo>
                  <a:pt x="12830" y="4499"/>
                  <a:pt x="12919" y="3878"/>
                  <a:pt x="12748" y="3297"/>
                </a:cubicBezTo>
                <a:cubicBezTo>
                  <a:pt x="12548" y="2611"/>
                  <a:pt x="11994" y="2073"/>
                  <a:pt x="11356" y="1803"/>
                </a:cubicBezTo>
                <a:cubicBezTo>
                  <a:pt x="10937" y="1626"/>
                  <a:pt x="10485" y="1554"/>
                  <a:pt x="10032" y="1554"/>
                </a:cubicBezTo>
                <a:cubicBezTo>
                  <a:pt x="9795" y="1554"/>
                  <a:pt x="9557" y="1574"/>
                  <a:pt x="9322" y="1609"/>
                </a:cubicBezTo>
                <a:cubicBezTo>
                  <a:pt x="9193" y="1629"/>
                  <a:pt x="9056" y="1651"/>
                  <a:pt x="8924" y="1651"/>
                </a:cubicBezTo>
                <a:cubicBezTo>
                  <a:pt x="8781" y="1651"/>
                  <a:pt x="8643" y="1625"/>
                  <a:pt x="8527" y="1539"/>
                </a:cubicBezTo>
                <a:cubicBezTo>
                  <a:pt x="8250" y="1337"/>
                  <a:pt x="8243" y="920"/>
                  <a:pt x="8085" y="609"/>
                </a:cubicBezTo>
                <a:cubicBezTo>
                  <a:pt x="7921" y="288"/>
                  <a:pt x="7587" y="89"/>
                  <a:pt x="7244" y="27"/>
                </a:cubicBezTo>
                <a:cubicBezTo>
                  <a:pt x="7144" y="9"/>
                  <a:pt x="7044" y="1"/>
                  <a:pt x="6944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139"/>
          <p:cNvSpPr txBox="1"/>
          <p:nvPr>
            <p:ph type="ctrTitle"/>
          </p:nvPr>
        </p:nvSpPr>
        <p:spPr>
          <a:xfrm>
            <a:off x="4831075" y="1780175"/>
            <a:ext cx="3863700" cy="16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G</a:t>
            </a:r>
            <a:r>
              <a:rPr lang="en" sz="5300"/>
              <a:t>RAZIE DELL’ATTENZIONE</a:t>
            </a:r>
            <a:r>
              <a:rPr lang="en" sz="5300"/>
              <a:t>!</a:t>
            </a:r>
            <a:endParaRPr sz="5300"/>
          </a:p>
        </p:txBody>
      </p:sp>
      <p:sp>
        <p:nvSpPr>
          <p:cNvPr id="3617" name="Google Shape;3617;p139"/>
          <p:cNvSpPr txBox="1"/>
          <p:nvPr>
            <p:ph idx="4294967295" type="subTitle"/>
          </p:nvPr>
        </p:nvSpPr>
        <p:spPr>
          <a:xfrm>
            <a:off x="4831074" y="4214900"/>
            <a:ext cx="359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Please keep this slide as attribution</a:t>
            </a:r>
            <a:endParaRPr sz="1200"/>
          </a:p>
        </p:txBody>
      </p:sp>
      <p:grpSp>
        <p:nvGrpSpPr>
          <p:cNvPr id="3618" name="Google Shape;3618;p139"/>
          <p:cNvGrpSpPr/>
          <p:nvPr/>
        </p:nvGrpSpPr>
        <p:grpSpPr>
          <a:xfrm>
            <a:off x="5441504" y="-982298"/>
            <a:ext cx="5253816" cy="1622108"/>
            <a:chOff x="5092229" y="-180802"/>
            <a:chExt cx="5253816" cy="1622108"/>
          </a:xfrm>
        </p:grpSpPr>
        <p:sp>
          <p:nvSpPr>
            <p:cNvPr id="3619" name="Google Shape;3619;p13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3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3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3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3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3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3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3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3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3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9" name="Google Shape;3629;p139"/>
          <p:cNvGrpSpPr/>
          <p:nvPr/>
        </p:nvGrpSpPr>
        <p:grpSpPr>
          <a:xfrm>
            <a:off x="5441504" y="4713327"/>
            <a:ext cx="5253816" cy="1622108"/>
            <a:chOff x="5092229" y="-180802"/>
            <a:chExt cx="5253816" cy="1622108"/>
          </a:xfrm>
        </p:grpSpPr>
        <p:sp>
          <p:nvSpPr>
            <p:cNvPr id="3630" name="Google Shape;3630;p13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3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3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3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3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3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3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3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3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3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0" name="Google Shape;3640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1" name="Google Shape;364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75" y="745100"/>
            <a:ext cx="43434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2" name="Google Shape;3642;p139"/>
          <p:cNvSpPr/>
          <p:nvPr/>
        </p:nvSpPr>
        <p:spPr>
          <a:xfrm>
            <a:off x="4835325" y="3360525"/>
            <a:ext cx="3654000" cy="117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77" y="828889"/>
            <a:ext cx="6769080" cy="3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1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OSPF</a:t>
            </a:r>
            <a:endParaRPr/>
          </a:p>
        </p:txBody>
      </p:sp>
      <p:grpSp>
        <p:nvGrpSpPr>
          <p:cNvPr id="728" name="Google Shape;728;p41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729" name="Google Shape;729;p4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41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734" name="Google Shape;734;p41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735" name="Google Shape;735;p4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41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38750" y="3677050"/>
            <a:ext cx="2558700" cy="930900"/>
          </a:xfrm>
          <a:prstGeom prst="wedgeRectCallout">
            <a:avLst>
              <a:gd fmla="val 79068" name="adj1"/>
              <a:gd fmla="val -10213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ospf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router-id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area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area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7" name="Google Shape;747;p41"/>
          <p:cNvSpPr/>
          <p:nvPr/>
        </p:nvSpPr>
        <p:spPr>
          <a:xfrm>
            <a:off x="6492300" y="3345000"/>
            <a:ext cx="2558700" cy="930900"/>
          </a:xfrm>
          <a:prstGeom prst="wedgeRectCallout">
            <a:avLst>
              <a:gd fmla="val -88090" name="adj1"/>
              <a:gd fmla="val -24686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ospf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router-id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area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area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8" name="Google Shape;748;p41"/>
          <p:cNvSpPr/>
          <p:nvPr/>
        </p:nvSpPr>
        <p:spPr>
          <a:xfrm>
            <a:off x="62550" y="895150"/>
            <a:ext cx="2558700" cy="1206600"/>
          </a:xfrm>
          <a:prstGeom prst="wedgeRectCallout">
            <a:avLst>
              <a:gd fmla="val 125061" name="adj1"/>
              <a:gd fmla="val 139120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ospf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router-id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1.1.1.4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area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area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100.0.20.0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area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area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9" name="Google Shape;749;p41"/>
          <p:cNvSpPr/>
          <p:nvPr/>
        </p:nvSpPr>
        <p:spPr>
          <a:xfrm>
            <a:off x="6492300" y="1660625"/>
            <a:ext cx="2558700" cy="930900"/>
          </a:xfrm>
          <a:prstGeom prst="wedgeRectCallout">
            <a:avLst>
              <a:gd fmla="val -121927" name="adj1"/>
              <a:gd fmla="val 53787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ospf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router-id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area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100.0.20.0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area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0" name="Google Shape;750;p41"/>
          <p:cNvSpPr/>
          <p:nvPr/>
        </p:nvSpPr>
        <p:spPr>
          <a:xfrm>
            <a:off x="3000000" y="895150"/>
            <a:ext cx="3280800" cy="1023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OSPF permette ai PE di apprendere le rotte per l’instradamento interno ad AS100.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Questo protocollo viene eseguito sfruttando le interfacce di loopback, in quanto sono interfacce stabili che restano UP a prescindere dallo stato dei link fisici. 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77" y="828889"/>
            <a:ext cx="6769080" cy="3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2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BGP</a:t>
            </a:r>
            <a:endParaRPr/>
          </a:p>
        </p:txBody>
      </p:sp>
      <p:grpSp>
        <p:nvGrpSpPr>
          <p:cNvPr id="757" name="Google Shape;757;p42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758" name="Google Shape;758;p42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42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sp>
        <p:nvSpPr>
          <p:cNvPr id="763" name="Google Shape;763;p42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42"/>
          <p:cNvSpPr/>
          <p:nvPr/>
        </p:nvSpPr>
        <p:spPr>
          <a:xfrm>
            <a:off x="878150" y="1051025"/>
            <a:ext cx="2726100" cy="1792800"/>
          </a:xfrm>
          <a:prstGeom prst="wedgeRectCallout">
            <a:avLst>
              <a:gd fmla="val 45366" name="adj1"/>
              <a:gd fmla="val 6572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bgp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1.0.0.0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remote-as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remote-as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update-source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Loopback0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remote-as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update-source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Loopback0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5" name="Google Shape;765;p42"/>
          <p:cNvSpPr/>
          <p:nvPr/>
        </p:nvSpPr>
        <p:spPr>
          <a:xfrm>
            <a:off x="3574500" y="3668700"/>
            <a:ext cx="4692300" cy="1155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protocollo BGP utilizza l’interfaccia fisica PE1-&gt;RB1 per il peering eBGP con AS200, e le interfacce di loopback per iBGP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lectrolize"/>
              <a:buChar char="●"/>
            </a:pPr>
            <a:r>
              <a:rPr b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eBGP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è abilitato su RB1 e PE1 per scambiare rotte tra AS100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e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AS200.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lectrolize"/>
              <a:buChar char="●"/>
            </a:pPr>
            <a:r>
              <a:rPr b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iBGP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è abilitato su tutti i PEs per propagare le rotte verso AS200 nei nodi interni della rete.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Usiamo l’interfaccia di loopback come sorgente di update BGP perché le rotte in AS100 sono note tramite questi indirizzi, appresi con OSPF.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766" name="Google Shape;766;p42"/>
          <p:cNvSpPr/>
          <p:nvPr/>
        </p:nvSpPr>
        <p:spPr>
          <a:xfrm>
            <a:off x="6256950" y="2134625"/>
            <a:ext cx="2726100" cy="1428600"/>
          </a:xfrm>
          <a:prstGeom prst="wedgeRectCallout">
            <a:avLst>
              <a:gd fmla="val -77117" name="adj1"/>
              <a:gd fmla="val 4762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bgp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1.0.0.0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remote-as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update-source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Loopback0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remote-as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update-source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Loopback0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7" name="Google Shape;767;p42"/>
          <p:cNvSpPr/>
          <p:nvPr/>
        </p:nvSpPr>
        <p:spPr>
          <a:xfrm>
            <a:off x="6256950" y="565850"/>
            <a:ext cx="2726100" cy="1495800"/>
          </a:xfrm>
          <a:prstGeom prst="wedgeRectCallout">
            <a:avLst>
              <a:gd fmla="val -109954" name="adj1"/>
              <a:gd fmla="val 8876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bgp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1.0.0.0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remote-as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update-source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Loopback0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remote-as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update-source </a:t>
            </a:r>
            <a:r>
              <a:rPr lang="en"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Loopback0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8" name="Google Shape;768;p42"/>
          <p:cNvSpPr/>
          <p:nvPr/>
        </p:nvSpPr>
        <p:spPr>
          <a:xfrm>
            <a:off x="62550" y="3784325"/>
            <a:ext cx="2558700" cy="706200"/>
          </a:xfrm>
          <a:prstGeom prst="wedgeRectCallout">
            <a:avLst>
              <a:gd fmla="val 44768" name="adj1"/>
              <a:gd fmla="val -12871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bgp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2.0.0.0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remote-as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69" name="Google Shape;769;p42"/>
          <p:cNvGrpSpPr/>
          <p:nvPr/>
        </p:nvGrpSpPr>
        <p:grpSpPr>
          <a:xfrm>
            <a:off x="6466604" y="-1122529"/>
            <a:ext cx="5253816" cy="1622108"/>
            <a:chOff x="5092229" y="-180802"/>
            <a:chExt cx="5253816" cy="1622108"/>
          </a:xfrm>
        </p:grpSpPr>
        <p:sp>
          <p:nvSpPr>
            <p:cNvPr id="770" name="Google Shape;770;p4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77" y="828889"/>
            <a:ext cx="6769080" cy="3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3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BGP/MPLS VPN</a:t>
            </a:r>
            <a:endParaRPr/>
          </a:p>
        </p:txBody>
      </p:sp>
      <p:grpSp>
        <p:nvGrpSpPr>
          <p:cNvPr id="786" name="Google Shape;786;p43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787" name="Google Shape;787;p4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43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792" name="Google Shape;792;p43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793" name="Google Shape;793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43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43"/>
          <p:cNvSpPr/>
          <p:nvPr/>
        </p:nvSpPr>
        <p:spPr>
          <a:xfrm>
            <a:off x="327725" y="3470575"/>
            <a:ext cx="2726100" cy="873300"/>
          </a:xfrm>
          <a:prstGeom prst="wedgeRectCallout">
            <a:avLst>
              <a:gd fmla="val 64055" name="adj1"/>
              <a:gd fmla="val -81293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vrf vpnA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route-target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route-target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5" name="Google Shape;805;p43"/>
          <p:cNvSpPr/>
          <p:nvPr/>
        </p:nvSpPr>
        <p:spPr>
          <a:xfrm>
            <a:off x="448550" y="1348525"/>
            <a:ext cx="2726100" cy="1017600"/>
          </a:xfrm>
          <a:prstGeom prst="wedgeRectCallout">
            <a:avLst>
              <a:gd fmla="val 99883" name="adj1"/>
              <a:gd fmla="val 7345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vrf vpnA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route-target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route-target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6" name="Google Shape;806;p43"/>
          <p:cNvSpPr/>
          <p:nvPr/>
        </p:nvSpPr>
        <p:spPr>
          <a:xfrm>
            <a:off x="6351850" y="3655825"/>
            <a:ext cx="2726100" cy="1077900"/>
          </a:xfrm>
          <a:prstGeom prst="wedgeRectCallout">
            <a:avLst>
              <a:gd fmla="val -79791" name="adj1"/>
              <a:gd fmla="val -55613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vrf vpnA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route-target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route-target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7" name="Google Shape;807;p43"/>
          <p:cNvSpPr/>
          <p:nvPr/>
        </p:nvSpPr>
        <p:spPr>
          <a:xfrm>
            <a:off x="4446300" y="1127125"/>
            <a:ext cx="4471500" cy="1328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LSR non è configurato con BGP, ed effettua forwarding tramite labels. Questo permette di mantenere una rete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full-mesh logica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tra i PE della rete, consentendo il corretto scambio dei messaggi MP-iBGP e sincronizzare le VRF.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L’Hub importa le entry VRF ricevute dagli Spoke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: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route-target 2 associato al RD.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Ogni Spoke importa le entry VRF ricevute solamente dall’Hub e non dall’altro Spoke: route-target 1 associato al RD.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77" y="828889"/>
            <a:ext cx="6769080" cy="3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44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BGP/MPLS VPN</a:t>
            </a:r>
            <a:endParaRPr/>
          </a:p>
        </p:txBody>
      </p:sp>
      <p:grpSp>
        <p:nvGrpSpPr>
          <p:cNvPr id="814" name="Google Shape;814;p44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815" name="Google Shape;815;p4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9" name="Google Shape;819;p44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820" name="Google Shape;820;p44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821" name="Google Shape;821;p4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" name="Google Shape;831;p44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2" name="Google Shape;832;p44"/>
          <p:cNvSpPr/>
          <p:nvPr/>
        </p:nvSpPr>
        <p:spPr>
          <a:xfrm>
            <a:off x="470175" y="1146425"/>
            <a:ext cx="2813400" cy="1773900"/>
          </a:xfrm>
          <a:prstGeom prst="wedgeRectCallout">
            <a:avLst>
              <a:gd fmla="val 55301" name="adj1"/>
              <a:gd fmla="val 63067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bgp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address-family vpnv4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activate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send-community extended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activate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send-community extended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exit-address-family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3" name="Google Shape;833;p44"/>
          <p:cNvSpPr/>
          <p:nvPr/>
        </p:nvSpPr>
        <p:spPr>
          <a:xfrm>
            <a:off x="230300" y="3471550"/>
            <a:ext cx="4304100" cy="1228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Sotto-configurazione di 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BGP per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indirizzi VPNv4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che ci permette di attivare una nuova relazione di peering tra tutti i PEs che hanno una VPN connessa.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Utilizza il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community attribute extended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per trasportare sia il RD che il RT negli annunci MP-iBGP.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In questo modo siamo in grado di scambiare messaggi MP-iBGP tra i PEs e filtrarli per costruire la topologia hub-and–spoke.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834" name="Google Shape;834;p44"/>
          <p:cNvSpPr/>
          <p:nvPr/>
        </p:nvSpPr>
        <p:spPr>
          <a:xfrm>
            <a:off x="6169525" y="981300"/>
            <a:ext cx="2813400" cy="1869000"/>
          </a:xfrm>
          <a:prstGeom prst="wedgeRectCallout">
            <a:avLst>
              <a:gd fmla="val -103421" name="adj1"/>
              <a:gd fmla="val 3843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bgp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address-family vpnv4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activate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send-community extended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activate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send-community extended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exit-address-family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5" name="Google Shape;835;p44"/>
          <p:cNvSpPr/>
          <p:nvPr/>
        </p:nvSpPr>
        <p:spPr>
          <a:xfrm>
            <a:off x="6169675" y="3186825"/>
            <a:ext cx="2813400" cy="1869000"/>
          </a:xfrm>
          <a:prstGeom prst="wedgeRectCallout">
            <a:avLst>
              <a:gd fmla="val -73434" name="adj1"/>
              <a:gd fmla="val -28929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bgp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address-family vpnv4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activate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send-community extended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activate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send-community extended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neighbor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next-hop-self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exit-address-family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77" y="828889"/>
            <a:ext cx="6769080" cy="3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45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BGP/MPLS VPN</a:t>
            </a:r>
            <a:endParaRPr/>
          </a:p>
        </p:txBody>
      </p:sp>
      <p:grpSp>
        <p:nvGrpSpPr>
          <p:cNvPr id="842" name="Google Shape;842;p45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843" name="Google Shape;843;p4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45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848" name="Google Shape;848;p45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849" name="Google Shape;849;p4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5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5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5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5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45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0" name="Google Shape;860;p45"/>
          <p:cNvSpPr/>
          <p:nvPr/>
        </p:nvSpPr>
        <p:spPr>
          <a:xfrm>
            <a:off x="138850" y="1051025"/>
            <a:ext cx="3470100" cy="1228800"/>
          </a:xfrm>
          <a:prstGeom prst="wedgeRectCallout">
            <a:avLst>
              <a:gd fmla="val 47070" name="adj1"/>
              <a:gd fmla="val 12182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bgp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address-family ipv4 vrf vpnA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10.23.1.0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mask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exit-address-family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route vrf vpnA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10.23.1.0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100.0.13.2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1" name="Google Shape;861;p45"/>
          <p:cNvSpPr/>
          <p:nvPr/>
        </p:nvSpPr>
        <p:spPr>
          <a:xfrm>
            <a:off x="76200" y="3370300"/>
            <a:ext cx="4172100" cy="1330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Sotto-configurazione di BGP per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specificare le rotte verso i siti della VPN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gestiti da un PE che devono essere esportati negli annunci MP-iBGP.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Le rotte nella VRF devono essere inserite manualmente perché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non c’è un protocollo di routing sul link PE-CE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, quindi 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bisogna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specificare in che modo è possibile raggiungere il sito della VPN.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L’hub esporta anche la rotta per 10.23.0.0/16 per abilitare la comunicazione tra gli spokes.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862" name="Google Shape;862;p45"/>
          <p:cNvSpPr/>
          <p:nvPr/>
        </p:nvSpPr>
        <p:spPr>
          <a:xfrm>
            <a:off x="5473825" y="1345050"/>
            <a:ext cx="3177000" cy="1284000"/>
          </a:xfrm>
          <a:prstGeom prst="wedgeRectCallout">
            <a:avLst>
              <a:gd fmla="val -75871" name="adj1"/>
              <a:gd fmla="val 48109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bgp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address-family ipv4 vrf vpnA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mask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exit-address-family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route vrf vpnA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100.0.21.2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3" name="Google Shape;863;p45"/>
          <p:cNvSpPr/>
          <p:nvPr/>
        </p:nvSpPr>
        <p:spPr>
          <a:xfrm>
            <a:off x="5693925" y="3522000"/>
            <a:ext cx="3393900" cy="1518900"/>
          </a:xfrm>
          <a:prstGeom prst="wedgeRectCallout">
            <a:avLst>
              <a:gd fmla="val -55192" name="adj1"/>
              <a:gd fmla="val -45656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router bgp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address-family ipv4 vrf vpnA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mask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255.255.0.0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network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mask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255.255.0.0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exit-address-family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route vrf vpnA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100.0.32.2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route vrf vpnA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100.0.32.2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6"/>
          <p:cNvSpPr txBox="1"/>
          <p:nvPr>
            <p:ph type="title"/>
          </p:nvPr>
        </p:nvSpPr>
        <p:spPr>
          <a:xfrm>
            <a:off x="720000" y="535000"/>
            <a:ext cx="77040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TEST HUB-SPOKE BGP/MPLS VPN</a:t>
            </a:r>
            <a:endParaRPr sz="4300"/>
          </a:p>
        </p:txBody>
      </p:sp>
      <p:sp>
        <p:nvSpPr>
          <p:cNvPr id="869" name="Google Shape;869;p46"/>
          <p:cNvSpPr txBox="1"/>
          <p:nvPr>
            <p:ph idx="1" type="body"/>
          </p:nvPr>
        </p:nvSpPr>
        <p:spPr>
          <a:xfrm>
            <a:off x="720000" y="1360025"/>
            <a:ext cx="4788300" cy="1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 testare la configurazione della BGP/MPLS VPN è stato seguito il percorso preso da un pacchetto ICMP generato da </a:t>
            </a:r>
            <a:r>
              <a:rPr b="1" lang="en">
                <a:solidFill>
                  <a:schemeClr val="dk1"/>
                </a:solidFill>
              </a:rPr>
              <a:t>SPOKE_LAN-A3</a:t>
            </a:r>
            <a:r>
              <a:rPr lang="en">
                <a:solidFill>
                  <a:schemeClr val="dk1"/>
                </a:solidFill>
              </a:rPr>
              <a:t> e destinato a raggiungere </a:t>
            </a:r>
            <a:r>
              <a:rPr b="1" lang="en">
                <a:solidFill>
                  <a:schemeClr val="dk1"/>
                </a:solidFill>
              </a:rPr>
              <a:t>SPOKE_LAN-A2</a:t>
            </a:r>
            <a:r>
              <a:rPr lang="en">
                <a:solidFill>
                  <a:schemeClr val="dk1"/>
                </a:solidFill>
              </a:rPr>
              <a:t>, così da verificare l’implementazione effettiva della topologia HUB-SPOKE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46"/>
          <p:cNvSpPr txBox="1"/>
          <p:nvPr>
            <p:ph idx="12" type="sldNum"/>
          </p:nvPr>
        </p:nvSpPr>
        <p:spPr>
          <a:xfrm>
            <a:off x="4339784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1" name="Google Shape;871;p46"/>
          <p:cNvSpPr txBox="1"/>
          <p:nvPr/>
        </p:nvSpPr>
        <p:spPr>
          <a:xfrm>
            <a:off x="720000" y="2868013"/>
            <a:ext cx="447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</a:t>
            </a: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EST</a:t>
            </a: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SPOKE_LAN-A3-&gt; SPOKE_LAN-A1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incapsulamento in MACsec Frame all’ingresso della LAN-A1</a:t>
            </a:r>
            <a:endParaRPr/>
          </a:p>
        </p:txBody>
      </p:sp>
      <p:grpSp>
        <p:nvGrpSpPr>
          <p:cNvPr id="872" name="Google Shape;872;p46"/>
          <p:cNvGrpSpPr/>
          <p:nvPr/>
        </p:nvGrpSpPr>
        <p:grpSpPr>
          <a:xfrm>
            <a:off x="5370054" y="-133398"/>
            <a:ext cx="5253816" cy="1622108"/>
            <a:chOff x="5092229" y="-180802"/>
            <a:chExt cx="5253816" cy="1622108"/>
          </a:xfrm>
        </p:grpSpPr>
        <p:sp>
          <p:nvSpPr>
            <p:cNvPr id="873" name="Google Shape;873;p4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3" name="Google Shape;883;p46"/>
          <p:cNvSpPr/>
          <p:nvPr/>
        </p:nvSpPr>
        <p:spPr>
          <a:xfrm>
            <a:off x="559552" y="4825678"/>
            <a:ext cx="332042" cy="337481"/>
          </a:xfrm>
          <a:custGeom>
            <a:rect b="b" l="l" r="r" t="t"/>
            <a:pathLst>
              <a:path extrusionOk="0" h="4840" w="4762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46"/>
          <p:cNvGrpSpPr/>
          <p:nvPr/>
        </p:nvGrpSpPr>
        <p:grpSpPr>
          <a:xfrm>
            <a:off x="-228478" y="4602572"/>
            <a:ext cx="693340" cy="693340"/>
            <a:chOff x="3601710" y="-660170"/>
            <a:chExt cx="888556" cy="888556"/>
          </a:xfrm>
        </p:grpSpPr>
        <p:sp>
          <p:nvSpPr>
            <p:cNvPr id="885" name="Google Shape;885;p46"/>
            <p:cNvSpPr/>
            <p:nvPr/>
          </p:nvSpPr>
          <p:spPr>
            <a:xfrm>
              <a:off x="3633613" y="-585997"/>
              <a:ext cx="838601" cy="740210"/>
            </a:xfrm>
            <a:custGeom>
              <a:rect b="b" l="l" r="r" t="t"/>
              <a:pathLst>
                <a:path extrusionOk="0" h="8283" w="9384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3823514" y="8558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3608681" y="-138993"/>
              <a:ext cx="145576" cy="163627"/>
            </a:xfrm>
            <a:custGeom>
              <a:rect b="b" l="l" r="r" t="t"/>
              <a:pathLst>
                <a:path extrusionOk="0" h="1831" w="1629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3601710" y="-438366"/>
              <a:ext cx="142895" cy="163627"/>
            </a:xfrm>
            <a:custGeom>
              <a:rect b="b" l="l" r="r" t="t"/>
              <a:pathLst>
                <a:path extrusionOk="0" h="1831" w="1599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3805462" y="-653199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4104835" y="-660170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4339061" y="-454988"/>
              <a:ext cx="145665" cy="162197"/>
            </a:xfrm>
            <a:custGeom>
              <a:rect b="b" l="l" r="r" t="t"/>
              <a:pathLst>
                <a:path extrusionOk="0" h="1815" w="163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4346031" y="-155615"/>
              <a:ext cx="144235" cy="162197"/>
            </a:xfrm>
            <a:custGeom>
              <a:rect b="b" l="l" r="r" t="t"/>
              <a:pathLst>
                <a:path extrusionOk="0" h="1815" w="1614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4122887" y="7861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3928786" y="-339975"/>
              <a:ext cx="231634" cy="249596"/>
            </a:xfrm>
            <a:custGeom>
              <a:rect b="b" l="l" r="r" t="t"/>
              <a:pathLst>
                <a:path extrusionOk="0" h="2793" w="2592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5" name="Google Shape;8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300" y="1723875"/>
            <a:ext cx="3687050" cy="321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38" y="828900"/>
            <a:ext cx="6839726" cy="390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47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TEST: SPOKE -&gt; SPOKE</a:t>
            </a:r>
            <a:endParaRPr/>
          </a:p>
        </p:txBody>
      </p:sp>
      <p:grpSp>
        <p:nvGrpSpPr>
          <p:cNvPr id="902" name="Google Shape;902;p47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903" name="Google Shape;903;p47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47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908" name="Google Shape;908;p47"/>
          <p:cNvGrpSpPr/>
          <p:nvPr/>
        </p:nvGrpSpPr>
        <p:grpSpPr>
          <a:xfrm>
            <a:off x="5549429" y="-494879"/>
            <a:ext cx="5253816" cy="1622108"/>
            <a:chOff x="5092229" y="-180802"/>
            <a:chExt cx="5253816" cy="1622108"/>
          </a:xfrm>
        </p:grpSpPr>
        <p:sp>
          <p:nvSpPr>
            <p:cNvPr id="909" name="Google Shape;909;p4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47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47"/>
          <p:cNvSpPr/>
          <p:nvPr/>
        </p:nvSpPr>
        <p:spPr>
          <a:xfrm>
            <a:off x="1213975" y="3803225"/>
            <a:ext cx="1143000" cy="284700"/>
          </a:xfrm>
          <a:prstGeom prst="wedgeRectCallout">
            <a:avLst>
              <a:gd fmla="val 70431" name="adj1"/>
              <a:gd fmla="val 14901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10.23.0.3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1" name="Google Shape;921;p47"/>
          <p:cNvSpPr/>
          <p:nvPr/>
        </p:nvSpPr>
        <p:spPr>
          <a:xfrm>
            <a:off x="2747175" y="3006800"/>
            <a:ext cx="3694475" cy="1392900"/>
          </a:xfrm>
          <a:custGeom>
            <a:rect b="b" l="l" r="r" t="t"/>
            <a:pathLst>
              <a:path extrusionOk="0" h="55716" w="147779">
                <a:moveTo>
                  <a:pt x="0" y="55716"/>
                </a:moveTo>
                <a:lnTo>
                  <a:pt x="9964" y="41822"/>
                </a:lnTo>
                <a:lnTo>
                  <a:pt x="36208" y="7158"/>
                </a:lnTo>
                <a:lnTo>
                  <a:pt x="74521" y="8000"/>
                </a:lnTo>
                <a:lnTo>
                  <a:pt x="87152" y="10526"/>
                </a:lnTo>
                <a:lnTo>
                  <a:pt x="111150" y="20630"/>
                </a:lnTo>
                <a:lnTo>
                  <a:pt x="117466" y="22876"/>
                </a:lnTo>
                <a:lnTo>
                  <a:pt x="122097" y="19508"/>
                </a:lnTo>
                <a:lnTo>
                  <a:pt x="147779" y="0"/>
                </a:lnTo>
              </a:path>
            </a:pathLst>
          </a:custGeom>
          <a:noFill/>
          <a:ln cap="flat" cmpd="sng" w="28575">
            <a:solidFill>
              <a:srgbClr val="FF6B6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22" name="Google Shape;922;p47"/>
          <p:cNvSpPr/>
          <p:nvPr/>
        </p:nvSpPr>
        <p:spPr>
          <a:xfrm>
            <a:off x="4761075" y="3003300"/>
            <a:ext cx="1684100" cy="575400"/>
          </a:xfrm>
          <a:custGeom>
            <a:rect b="b" l="l" r="r" t="t"/>
            <a:pathLst>
              <a:path extrusionOk="0" h="23016" w="67364">
                <a:moveTo>
                  <a:pt x="67364" y="0"/>
                </a:moveTo>
                <a:lnTo>
                  <a:pt x="37190" y="23016"/>
                </a:lnTo>
                <a:lnTo>
                  <a:pt x="6315" y="10806"/>
                </a:lnTo>
                <a:lnTo>
                  <a:pt x="0" y="9262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23" name="Google Shape;923;p47"/>
          <p:cNvSpPr/>
          <p:nvPr/>
        </p:nvSpPr>
        <p:spPr>
          <a:xfrm>
            <a:off x="4768100" y="1364825"/>
            <a:ext cx="382425" cy="1870025"/>
          </a:xfrm>
          <a:custGeom>
            <a:rect b="b" l="l" r="r" t="t"/>
            <a:pathLst>
              <a:path extrusionOk="0" h="74801" w="15297">
                <a:moveTo>
                  <a:pt x="0" y="74801"/>
                </a:moveTo>
                <a:lnTo>
                  <a:pt x="561" y="9964"/>
                </a:lnTo>
                <a:lnTo>
                  <a:pt x="6315" y="5894"/>
                </a:lnTo>
                <a:lnTo>
                  <a:pt x="15297" y="0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38" y="828900"/>
            <a:ext cx="6839726" cy="390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48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TEST: SPOKE -&gt; SPOKE</a:t>
            </a:r>
            <a:endParaRPr/>
          </a:p>
        </p:txBody>
      </p:sp>
      <p:grpSp>
        <p:nvGrpSpPr>
          <p:cNvPr id="930" name="Google Shape;930;p48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931" name="Google Shape;931;p4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" name="Google Shape;935;p48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936" name="Google Shape;936;p48"/>
          <p:cNvGrpSpPr/>
          <p:nvPr/>
        </p:nvGrpSpPr>
        <p:grpSpPr>
          <a:xfrm>
            <a:off x="5549429" y="-723479"/>
            <a:ext cx="5253816" cy="1622108"/>
            <a:chOff x="5092229" y="-180802"/>
            <a:chExt cx="5253816" cy="1622108"/>
          </a:xfrm>
        </p:grpSpPr>
        <p:sp>
          <p:nvSpPr>
            <p:cNvPr id="937" name="Google Shape;937;p4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48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8" name="Google Shape;948;p48"/>
          <p:cNvSpPr/>
          <p:nvPr/>
        </p:nvSpPr>
        <p:spPr>
          <a:xfrm>
            <a:off x="3652375" y="3006800"/>
            <a:ext cx="2789275" cy="571900"/>
          </a:xfrm>
          <a:custGeom>
            <a:rect b="b" l="l" r="r" t="t"/>
            <a:pathLst>
              <a:path extrusionOk="0" h="22876" w="111571">
                <a:moveTo>
                  <a:pt x="421" y="7579"/>
                </a:moveTo>
                <a:lnTo>
                  <a:pt x="140" y="7579"/>
                </a:lnTo>
                <a:lnTo>
                  <a:pt x="0" y="7158"/>
                </a:lnTo>
                <a:lnTo>
                  <a:pt x="38313" y="8000"/>
                </a:lnTo>
                <a:lnTo>
                  <a:pt x="50944" y="10526"/>
                </a:lnTo>
                <a:lnTo>
                  <a:pt x="74942" y="20630"/>
                </a:lnTo>
                <a:lnTo>
                  <a:pt x="81258" y="22876"/>
                </a:lnTo>
                <a:lnTo>
                  <a:pt x="85889" y="19508"/>
                </a:lnTo>
                <a:lnTo>
                  <a:pt x="111571" y="0"/>
                </a:lnTo>
              </a:path>
            </a:pathLst>
          </a:custGeom>
          <a:noFill/>
          <a:ln cap="flat" cmpd="sng" w="28575">
            <a:solidFill>
              <a:srgbClr val="FF6B6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49" name="Google Shape;949;p48"/>
          <p:cNvSpPr/>
          <p:nvPr/>
        </p:nvSpPr>
        <p:spPr>
          <a:xfrm>
            <a:off x="4761075" y="3003300"/>
            <a:ext cx="1684100" cy="575400"/>
          </a:xfrm>
          <a:custGeom>
            <a:rect b="b" l="l" r="r" t="t"/>
            <a:pathLst>
              <a:path extrusionOk="0" h="23016" w="67364">
                <a:moveTo>
                  <a:pt x="67364" y="0"/>
                </a:moveTo>
                <a:lnTo>
                  <a:pt x="37190" y="23016"/>
                </a:lnTo>
                <a:lnTo>
                  <a:pt x="6315" y="10806"/>
                </a:lnTo>
                <a:lnTo>
                  <a:pt x="0" y="9262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50" name="Google Shape;950;p48"/>
          <p:cNvSpPr/>
          <p:nvPr/>
        </p:nvSpPr>
        <p:spPr>
          <a:xfrm>
            <a:off x="4775100" y="1364825"/>
            <a:ext cx="375425" cy="1859500"/>
          </a:xfrm>
          <a:custGeom>
            <a:rect b="b" l="l" r="r" t="t"/>
            <a:pathLst>
              <a:path extrusionOk="0" h="74380" w="15017">
                <a:moveTo>
                  <a:pt x="0" y="74380"/>
                </a:moveTo>
                <a:lnTo>
                  <a:pt x="281" y="9964"/>
                </a:lnTo>
                <a:lnTo>
                  <a:pt x="6035" y="5894"/>
                </a:lnTo>
                <a:lnTo>
                  <a:pt x="15017" y="0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1" name="Google Shape;951;p48"/>
          <p:cNvSpPr/>
          <p:nvPr/>
        </p:nvSpPr>
        <p:spPr>
          <a:xfrm>
            <a:off x="3397200" y="1031525"/>
            <a:ext cx="2865300" cy="1368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Electrolize"/>
              <a:buChar char="●"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PE1 riceve un pacchetto da un’interfaccia di rete su cui è abilitato il routing attraverso VRF.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Electrolize"/>
              <a:buChar char="●"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Consultando la VRF potrà determinare il next-hop per la rete 10.23.0.0/24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952" name="Google Shape;952;p48"/>
          <p:cNvSpPr/>
          <p:nvPr/>
        </p:nvSpPr>
        <p:spPr>
          <a:xfrm>
            <a:off x="127000" y="1031525"/>
            <a:ext cx="3776400" cy="1368300"/>
          </a:xfrm>
          <a:prstGeom prst="wedgeRectCallout">
            <a:avLst>
              <a:gd fmla="val 42619" name="adj1"/>
              <a:gd fmla="val 10412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rPr>
              <a:t>PE1# 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show ip 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route vrf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vpnA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is subnetted,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subnets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100.0.13.0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is directly connected, GigabitEthernet3/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is variably subnetted,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subnets,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masks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10.23.1.0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 via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100.0.13.2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 via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 via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/>
          <p:nvPr>
            <p:ph type="title"/>
          </p:nvPr>
        </p:nvSpPr>
        <p:spPr>
          <a:xfrm>
            <a:off x="709929" y="1186196"/>
            <a:ext cx="59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4" name="Google Shape;424;p31"/>
          <p:cNvSpPr txBox="1"/>
          <p:nvPr>
            <p:ph idx="2" type="title"/>
          </p:nvPr>
        </p:nvSpPr>
        <p:spPr>
          <a:xfrm>
            <a:off x="4571440" y="1183746"/>
            <a:ext cx="59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5" name="Google Shape;425;p31"/>
          <p:cNvSpPr txBox="1"/>
          <p:nvPr>
            <p:ph idx="3" type="subTitle"/>
          </p:nvPr>
        </p:nvSpPr>
        <p:spPr>
          <a:xfrm>
            <a:off x="5166040" y="1600991"/>
            <a:ext cx="27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Configurazione e Test Intra-AS VPN in AS100</a:t>
            </a:r>
            <a:endParaRPr/>
          </a:p>
        </p:txBody>
      </p:sp>
      <p:sp>
        <p:nvSpPr>
          <p:cNvPr id="426" name="Google Shape;426;p31"/>
          <p:cNvSpPr txBox="1"/>
          <p:nvPr>
            <p:ph idx="4" type="title"/>
          </p:nvPr>
        </p:nvSpPr>
        <p:spPr>
          <a:xfrm>
            <a:off x="709929" y="2218121"/>
            <a:ext cx="59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7" name="Google Shape;427;p31"/>
          <p:cNvSpPr txBox="1"/>
          <p:nvPr>
            <p:ph idx="6" type="title"/>
          </p:nvPr>
        </p:nvSpPr>
        <p:spPr>
          <a:xfrm>
            <a:off x="4571440" y="2218121"/>
            <a:ext cx="59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8" name="Google Shape;428;p31"/>
          <p:cNvSpPr txBox="1"/>
          <p:nvPr>
            <p:ph idx="7" type="subTitle"/>
          </p:nvPr>
        </p:nvSpPr>
        <p:spPr>
          <a:xfrm>
            <a:off x="5166040" y="2628821"/>
            <a:ext cx="27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Configurazione Firewall dei Gateways in LAN-A1 e LAN-A2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9" name="Google Shape;429;p31"/>
          <p:cNvSpPr txBox="1"/>
          <p:nvPr>
            <p:ph idx="8" type="title"/>
          </p:nvPr>
        </p:nvSpPr>
        <p:spPr>
          <a:xfrm>
            <a:off x="720000" y="53499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0" name="Google Shape;430;p31"/>
          <p:cNvSpPr txBox="1"/>
          <p:nvPr>
            <p:ph idx="9" type="subTitle"/>
          </p:nvPr>
        </p:nvSpPr>
        <p:spPr>
          <a:xfrm>
            <a:off x="1304529" y="1186196"/>
            <a:ext cx="2715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Introduzione</a:t>
            </a:r>
            <a:endParaRPr/>
          </a:p>
        </p:txBody>
      </p:sp>
      <p:sp>
        <p:nvSpPr>
          <p:cNvPr id="431" name="Google Shape;431;p31"/>
          <p:cNvSpPr txBox="1"/>
          <p:nvPr>
            <p:ph idx="13" type="subTitle"/>
          </p:nvPr>
        </p:nvSpPr>
        <p:spPr>
          <a:xfrm>
            <a:off x="5166040" y="1186192"/>
            <a:ext cx="2715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BGP/MPLS VPN</a:t>
            </a:r>
            <a:endParaRPr/>
          </a:p>
        </p:txBody>
      </p:sp>
      <p:sp>
        <p:nvSpPr>
          <p:cNvPr id="432" name="Google Shape;432;p31"/>
          <p:cNvSpPr txBox="1"/>
          <p:nvPr>
            <p:ph idx="14" type="subTitle"/>
          </p:nvPr>
        </p:nvSpPr>
        <p:spPr>
          <a:xfrm>
            <a:off x="1304529" y="2218131"/>
            <a:ext cx="2715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OpenVPN</a:t>
            </a:r>
            <a:endParaRPr/>
          </a:p>
        </p:txBody>
      </p:sp>
      <p:sp>
        <p:nvSpPr>
          <p:cNvPr id="433" name="Google Shape;433;p31"/>
          <p:cNvSpPr txBox="1"/>
          <p:nvPr>
            <p:ph idx="15" type="subTitle"/>
          </p:nvPr>
        </p:nvSpPr>
        <p:spPr>
          <a:xfrm>
            <a:off x="5166040" y="2218121"/>
            <a:ext cx="2715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</a:t>
            </a:r>
            <a:endParaRPr/>
          </a:p>
        </p:txBody>
      </p:sp>
      <p:grpSp>
        <p:nvGrpSpPr>
          <p:cNvPr id="434" name="Google Shape;434;p31"/>
          <p:cNvGrpSpPr/>
          <p:nvPr/>
        </p:nvGrpSpPr>
        <p:grpSpPr>
          <a:xfrm flipH="1" rot="10800000">
            <a:off x="5985568" y="46705"/>
            <a:ext cx="4210803" cy="931613"/>
            <a:chOff x="6135243" y="509694"/>
            <a:chExt cx="4210803" cy="931613"/>
          </a:xfrm>
        </p:grpSpPr>
        <p:sp>
          <p:nvSpPr>
            <p:cNvPr id="435" name="Google Shape;435;p3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1"/>
          <p:cNvSpPr/>
          <p:nvPr/>
        </p:nvSpPr>
        <p:spPr>
          <a:xfrm>
            <a:off x="7455506" y="4343931"/>
            <a:ext cx="425556" cy="432527"/>
          </a:xfrm>
          <a:custGeom>
            <a:rect b="b" l="l" r="r" t="t"/>
            <a:pathLst>
              <a:path extrusionOk="0" h="4840" w="4762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31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443" name="Google Shape;443;p31"/>
            <p:cNvSpPr/>
            <p:nvPr/>
          </p:nvSpPr>
          <p:spPr>
            <a:xfrm>
              <a:off x="3154081" y="-531752"/>
              <a:ext cx="429756" cy="377388"/>
            </a:xfrm>
            <a:custGeom>
              <a:rect b="b" l="l" r="r" t="t"/>
              <a:pathLst>
                <a:path extrusionOk="0" h="4223" w="4809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3237190" y="-194399"/>
              <a:ext cx="84629" cy="76318"/>
            </a:xfrm>
            <a:custGeom>
              <a:rect b="b" l="l" r="r" t="t"/>
              <a:pathLst>
                <a:path extrusionOk="0" h="854" w="947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3137370" y="-313612"/>
              <a:ext cx="70777" cy="81858"/>
            </a:xfrm>
            <a:custGeom>
              <a:rect b="b" l="l" r="r" t="t"/>
              <a:pathLst>
                <a:path extrusionOk="0" h="916" w="792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3141570" y="-467499"/>
              <a:ext cx="76318" cy="83288"/>
            </a:xfrm>
            <a:custGeom>
              <a:rect b="b" l="l" r="r" t="t"/>
              <a:pathLst>
                <a:path extrusionOk="0" h="932" w="854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256582" y="-570001"/>
              <a:ext cx="81858" cy="73547"/>
            </a:xfrm>
            <a:custGeom>
              <a:rect b="b" l="l" r="r" t="t"/>
              <a:pathLst>
                <a:path extrusionOk="0" h="823" w="916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409039" y="-564460"/>
              <a:ext cx="83288" cy="76318"/>
            </a:xfrm>
            <a:custGeom>
              <a:rect b="b" l="l" r="r" t="t"/>
              <a:pathLst>
                <a:path extrusionOk="0" h="854" w="932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3521371" y="-450877"/>
              <a:ext cx="70777" cy="81858"/>
            </a:xfrm>
            <a:custGeom>
              <a:rect b="b" l="l" r="r" t="t"/>
              <a:pathLst>
                <a:path extrusionOk="0" h="916" w="792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3513060" y="-298420"/>
              <a:ext cx="76318" cy="83288"/>
            </a:xfrm>
            <a:custGeom>
              <a:rect b="b" l="l" r="r" t="t"/>
              <a:pathLst>
                <a:path extrusionOk="0" h="932" w="854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3393847" y="-184748"/>
              <a:ext cx="80429" cy="72207"/>
            </a:xfrm>
            <a:custGeom>
              <a:rect b="b" l="l" r="r" t="t"/>
              <a:pathLst>
                <a:path extrusionOk="0" h="808" w="90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31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453" name="Google Shape;453;p31"/>
            <p:cNvSpPr/>
            <p:nvPr/>
          </p:nvSpPr>
          <p:spPr>
            <a:xfrm>
              <a:off x="3633613" y="-585997"/>
              <a:ext cx="838601" cy="740210"/>
            </a:xfrm>
            <a:custGeom>
              <a:rect b="b" l="l" r="r" t="t"/>
              <a:pathLst>
                <a:path extrusionOk="0" h="8283" w="9384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3823514" y="8558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3608681" y="-138993"/>
              <a:ext cx="145576" cy="163627"/>
            </a:xfrm>
            <a:custGeom>
              <a:rect b="b" l="l" r="r" t="t"/>
              <a:pathLst>
                <a:path extrusionOk="0" h="1831" w="1629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3601710" y="-438366"/>
              <a:ext cx="142895" cy="163627"/>
            </a:xfrm>
            <a:custGeom>
              <a:rect b="b" l="l" r="r" t="t"/>
              <a:pathLst>
                <a:path extrusionOk="0" h="1831" w="1599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3805462" y="-653199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4104835" y="-660170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339061" y="-454988"/>
              <a:ext cx="145665" cy="162197"/>
            </a:xfrm>
            <a:custGeom>
              <a:rect b="b" l="l" r="r" t="t"/>
              <a:pathLst>
                <a:path extrusionOk="0" h="1815" w="163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346031" y="-155615"/>
              <a:ext cx="144235" cy="162197"/>
            </a:xfrm>
            <a:custGeom>
              <a:rect b="b" l="l" r="r" t="t"/>
              <a:pathLst>
                <a:path extrusionOk="0" h="1815" w="1614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4122887" y="7861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928786" y="-339975"/>
              <a:ext cx="231634" cy="249596"/>
            </a:xfrm>
            <a:custGeom>
              <a:rect b="b" l="l" r="r" t="t"/>
              <a:pathLst>
                <a:path extrusionOk="0" h="2793" w="2592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31"/>
          <p:cNvGrpSpPr/>
          <p:nvPr/>
        </p:nvGrpSpPr>
        <p:grpSpPr>
          <a:xfrm rot="-899903">
            <a:off x="3190309" y="247285"/>
            <a:ext cx="651612" cy="655497"/>
            <a:chOff x="3137370" y="-570001"/>
            <a:chExt cx="454778" cy="457459"/>
          </a:xfrm>
        </p:grpSpPr>
        <p:sp>
          <p:nvSpPr>
            <p:cNvPr id="464" name="Google Shape;464;p31"/>
            <p:cNvSpPr/>
            <p:nvPr/>
          </p:nvSpPr>
          <p:spPr>
            <a:xfrm>
              <a:off x="3154081" y="-531752"/>
              <a:ext cx="429756" cy="377388"/>
            </a:xfrm>
            <a:custGeom>
              <a:rect b="b" l="l" r="r" t="t"/>
              <a:pathLst>
                <a:path extrusionOk="0" h="4223" w="4809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3237190" y="-194399"/>
              <a:ext cx="84629" cy="76318"/>
            </a:xfrm>
            <a:custGeom>
              <a:rect b="b" l="l" r="r" t="t"/>
              <a:pathLst>
                <a:path extrusionOk="0" h="854" w="947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3137370" y="-313612"/>
              <a:ext cx="70777" cy="81858"/>
            </a:xfrm>
            <a:custGeom>
              <a:rect b="b" l="l" r="r" t="t"/>
              <a:pathLst>
                <a:path extrusionOk="0" h="916" w="792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3141570" y="-467499"/>
              <a:ext cx="76318" cy="83288"/>
            </a:xfrm>
            <a:custGeom>
              <a:rect b="b" l="l" r="r" t="t"/>
              <a:pathLst>
                <a:path extrusionOk="0" h="932" w="854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3256582" y="-570001"/>
              <a:ext cx="81858" cy="73547"/>
            </a:xfrm>
            <a:custGeom>
              <a:rect b="b" l="l" r="r" t="t"/>
              <a:pathLst>
                <a:path extrusionOk="0" h="823" w="916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3409039" y="-564460"/>
              <a:ext cx="83288" cy="76318"/>
            </a:xfrm>
            <a:custGeom>
              <a:rect b="b" l="l" r="r" t="t"/>
              <a:pathLst>
                <a:path extrusionOk="0" h="854" w="932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3521371" y="-450877"/>
              <a:ext cx="70777" cy="81858"/>
            </a:xfrm>
            <a:custGeom>
              <a:rect b="b" l="l" r="r" t="t"/>
              <a:pathLst>
                <a:path extrusionOk="0" h="916" w="792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3513060" y="-298420"/>
              <a:ext cx="76318" cy="83288"/>
            </a:xfrm>
            <a:custGeom>
              <a:rect b="b" l="l" r="r" t="t"/>
              <a:pathLst>
                <a:path extrusionOk="0" h="932" w="854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3393847" y="-184748"/>
              <a:ext cx="80429" cy="72207"/>
            </a:xfrm>
            <a:custGeom>
              <a:rect b="b" l="l" r="r" t="t"/>
              <a:pathLst>
                <a:path extrusionOk="0" h="808" w="90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31"/>
          <p:cNvSpPr txBox="1"/>
          <p:nvPr>
            <p:ph idx="1" type="subTitle"/>
          </p:nvPr>
        </p:nvSpPr>
        <p:spPr>
          <a:xfrm>
            <a:off x="1304529" y="1600991"/>
            <a:ext cx="27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Descrizione Topologia, Architettura e Componenti</a:t>
            </a:r>
            <a:endParaRPr/>
          </a:p>
        </p:txBody>
      </p:sp>
      <p:sp>
        <p:nvSpPr>
          <p:cNvPr id="474" name="Google Shape;474;p31"/>
          <p:cNvSpPr txBox="1"/>
          <p:nvPr>
            <p:ph idx="5" type="subTitle"/>
          </p:nvPr>
        </p:nvSpPr>
        <p:spPr>
          <a:xfrm>
            <a:off x="1304529" y="2628832"/>
            <a:ext cx="27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Configurazione e Test Host, Server e AS200 </a:t>
            </a:r>
            <a:endParaRPr/>
          </a:p>
        </p:txBody>
      </p:sp>
      <p:sp>
        <p:nvSpPr>
          <p:cNvPr id="475" name="Google Shape;475;p31"/>
          <p:cNvSpPr txBox="1"/>
          <p:nvPr>
            <p:ph type="title"/>
          </p:nvPr>
        </p:nvSpPr>
        <p:spPr>
          <a:xfrm>
            <a:off x="709929" y="3380071"/>
            <a:ext cx="59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76" name="Google Shape;476;p31"/>
          <p:cNvSpPr txBox="1"/>
          <p:nvPr>
            <p:ph idx="9" type="subTitle"/>
          </p:nvPr>
        </p:nvSpPr>
        <p:spPr>
          <a:xfrm>
            <a:off x="1304529" y="3380071"/>
            <a:ext cx="2715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MACsec</a:t>
            </a:r>
            <a:endParaRPr/>
          </a:p>
        </p:txBody>
      </p:sp>
      <p:sp>
        <p:nvSpPr>
          <p:cNvPr id="477" name="Google Shape;477;p31"/>
          <p:cNvSpPr txBox="1"/>
          <p:nvPr>
            <p:ph idx="1" type="subTitle"/>
          </p:nvPr>
        </p:nvSpPr>
        <p:spPr>
          <a:xfrm>
            <a:off x="1304529" y="3794866"/>
            <a:ext cx="27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MACsec e MACsecKA nella LAN-A1</a:t>
            </a:r>
            <a:endParaRPr/>
          </a:p>
        </p:txBody>
      </p:sp>
      <p:sp>
        <p:nvSpPr>
          <p:cNvPr id="478" name="Google Shape;478;p31"/>
          <p:cNvSpPr txBox="1"/>
          <p:nvPr>
            <p:ph type="title"/>
          </p:nvPr>
        </p:nvSpPr>
        <p:spPr>
          <a:xfrm>
            <a:off x="4592529" y="3336046"/>
            <a:ext cx="59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79" name="Google Shape;479;p31"/>
          <p:cNvSpPr txBox="1"/>
          <p:nvPr>
            <p:ph idx="9" type="subTitle"/>
          </p:nvPr>
        </p:nvSpPr>
        <p:spPr>
          <a:xfrm>
            <a:off x="5187129" y="3336046"/>
            <a:ext cx="2715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Scansione Antivirus</a:t>
            </a:r>
            <a:endParaRPr/>
          </a:p>
        </p:txBody>
      </p:sp>
      <p:sp>
        <p:nvSpPr>
          <p:cNvPr id="480" name="Google Shape;480;p31"/>
          <p:cNvSpPr txBox="1"/>
          <p:nvPr>
            <p:ph idx="1" type="subTitle"/>
          </p:nvPr>
        </p:nvSpPr>
        <p:spPr>
          <a:xfrm>
            <a:off x="5187129" y="3750841"/>
            <a:ext cx="27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Scansione remota sui nodi test, ed invio report su LAN-A1</a:t>
            </a:r>
            <a:endParaRPr/>
          </a:p>
        </p:txBody>
      </p:sp>
      <p:sp>
        <p:nvSpPr>
          <p:cNvPr id="481" name="Google Shape;48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38" y="828900"/>
            <a:ext cx="6839726" cy="390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49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TEST: SPOKE -&gt; SPOKE</a:t>
            </a:r>
            <a:endParaRPr/>
          </a:p>
        </p:txBody>
      </p:sp>
      <p:grpSp>
        <p:nvGrpSpPr>
          <p:cNvPr id="959" name="Google Shape;959;p49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960" name="Google Shape;960;p4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4" name="Google Shape;964;p49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965" name="Google Shape;965;p49"/>
          <p:cNvGrpSpPr/>
          <p:nvPr/>
        </p:nvGrpSpPr>
        <p:grpSpPr>
          <a:xfrm>
            <a:off x="5549429" y="-723479"/>
            <a:ext cx="5253816" cy="1622108"/>
            <a:chOff x="5092229" y="-180802"/>
            <a:chExt cx="5253816" cy="1622108"/>
          </a:xfrm>
        </p:grpSpPr>
        <p:sp>
          <p:nvSpPr>
            <p:cNvPr id="966" name="Google Shape;966;p4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49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4775100" y="1364825"/>
            <a:ext cx="375425" cy="1859500"/>
          </a:xfrm>
          <a:custGeom>
            <a:rect b="b" l="l" r="r" t="t"/>
            <a:pathLst>
              <a:path extrusionOk="0" h="74380" w="15017">
                <a:moveTo>
                  <a:pt x="0" y="74380"/>
                </a:moveTo>
                <a:lnTo>
                  <a:pt x="281" y="9964"/>
                </a:lnTo>
                <a:lnTo>
                  <a:pt x="6035" y="5894"/>
                </a:lnTo>
                <a:lnTo>
                  <a:pt x="15017" y="0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978" name="Google Shape;978;p49"/>
          <p:cNvGrpSpPr/>
          <p:nvPr/>
        </p:nvGrpSpPr>
        <p:grpSpPr>
          <a:xfrm>
            <a:off x="1579675" y="4021750"/>
            <a:ext cx="5598774" cy="700775"/>
            <a:chOff x="1579675" y="4097950"/>
            <a:chExt cx="5598774" cy="700775"/>
          </a:xfrm>
        </p:grpSpPr>
        <p:pic>
          <p:nvPicPr>
            <p:cNvPr id="979" name="Google Shape;97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9675" y="4097950"/>
              <a:ext cx="5598774" cy="700775"/>
            </a:xfrm>
            <a:prstGeom prst="rect">
              <a:avLst/>
            </a:prstGeom>
            <a:noFill/>
            <a:ln cap="flat" cmpd="sng" w="9525">
              <a:solidFill>
                <a:srgbClr val="FF6B6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80" name="Google Shape;980;p49"/>
            <p:cNvSpPr/>
            <p:nvPr/>
          </p:nvSpPr>
          <p:spPr>
            <a:xfrm>
              <a:off x="1579675" y="4446430"/>
              <a:ext cx="4251300" cy="143400"/>
            </a:xfrm>
            <a:prstGeom prst="rect">
              <a:avLst/>
            </a:prstGeom>
            <a:noFill/>
            <a:ln cap="flat" cmpd="sng" w="28575">
              <a:solidFill>
                <a:srgbClr val="FF6B6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81" name="Google Shape;981;p49"/>
          <p:cNvCxnSpPr>
            <a:stCxn id="979" idx="0"/>
          </p:cNvCxnSpPr>
          <p:nvPr/>
        </p:nvCxnSpPr>
        <p:spPr>
          <a:xfrm rot="10800000">
            <a:off x="4057462" y="3133150"/>
            <a:ext cx="321600" cy="888600"/>
          </a:xfrm>
          <a:prstGeom prst="straightConnector1">
            <a:avLst/>
          </a:prstGeom>
          <a:noFill/>
          <a:ln cap="flat" cmpd="sng" w="28575">
            <a:solidFill>
              <a:srgbClr val="FF6B6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2" name="Google Shape;982;p49"/>
          <p:cNvSpPr/>
          <p:nvPr/>
        </p:nvSpPr>
        <p:spPr>
          <a:xfrm>
            <a:off x="342700" y="1623600"/>
            <a:ext cx="2766000" cy="143400"/>
          </a:xfrm>
          <a:prstGeom prst="rect">
            <a:avLst/>
          </a:prstGeom>
          <a:noFill/>
          <a:ln cap="flat" cmpd="sng" w="28575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9"/>
          <p:cNvSpPr/>
          <p:nvPr/>
        </p:nvSpPr>
        <p:spPr>
          <a:xfrm>
            <a:off x="3652375" y="3006800"/>
            <a:ext cx="2789275" cy="571900"/>
          </a:xfrm>
          <a:custGeom>
            <a:rect b="b" l="l" r="r" t="t"/>
            <a:pathLst>
              <a:path extrusionOk="0" h="22876" w="111571">
                <a:moveTo>
                  <a:pt x="421" y="7579"/>
                </a:moveTo>
                <a:lnTo>
                  <a:pt x="140" y="7579"/>
                </a:lnTo>
                <a:lnTo>
                  <a:pt x="0" y="7158"/>
                </a:lnTo>
                <a:lnTo>
                  <a:pt x="38313" y="8000"/>
                </a:lnTo>
                <a:lnTo>
                  <a:pt x="50944" y="10526"/>
                </a:lnTo>
                <a:lnTo>
                  <a:pt x="74942" y="20630"/>
                </a:lnTo>
                <a:lnTo>
                  <a:pt x="81258" y="22876"/>
                </a:lnTo>
                <a:lnTo>
                  <a:pt x="85889" y="19508"/>
                </a:lnTo>
                <a:lnTo>
                  <a:pt x="111571" y="0"/>
                </a:lnTo>
              </a:path>
            </a:pathLst>
          </a:custGeom>
          <a:noFill/>
          <a:ln cap="flat" cmpd="sng" w="28575">
            <a:solidFill>
              <a:srgbClr val="FF6B6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84" name="Google Shape;984;p49"/>
          <p:cNvSpPr/>
          <p:nvPr/>
        </p:nvSpPr>
        <p:spPr>
          <a:xfrm>
            <a:off x="4761075" y="3003300"/>
            <a:ext cx="1684100" cy="575400"/>
          </a:xfrm>
          <a:custGeom>
            <a:rect b="b" l="l" r="r" t="t"/>
            <a:pathLst>
              <a:path extrusionOk="0" h="23016" w="67364">
                <a:moveTo>
                  <a:pt x="67364" y="0"/>
                </a:moveTo>
                <a:lnTo>
                  <a:pt x="37190" y="23016"/>
                </a:lnTo>
                <a:lnTo>
                  <a:pt x="6315" y="10806"/>
                </a:lnTo>
                <a:lnTo>
                  <a:pt x="0" y="9262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985" name="Google Shape;985;p49"/>
          <p:cNvSpPr/>
          <p:nvPr/>
        </p:nvSpPr>
        <p:spPr>
          <a:xfrm>
            <a:off x="3089900" y="1084250"/>
            <a:ext cx="2890800" cy="1159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Electrolize"/>
              <a:buChar char="●"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PE1 </a:t>
            </a: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applicherà al pacchetto in uscita verso LSR la label 21 per identificare il preciso customer-VPN destinatario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986" name="Google Shape;986;p49"/>
          <p:cNvSpPr/>
          <p:nvPr/>
        </p:nvSpPr>
        <p:spPr>
          <a:xfrm>
            <a:off x="199675" y="1084250"/>
            <a:ext cx="3308700" cy="1159500"/>
          </a:xfrm>
          <a:prstGeom prst="wedgeRectCallout">
            <a:avLst>
              <a:gd fmla="val 51489" name="adj1"/>
              <a:gd fmla="val 120347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rPr>
              <a:t>PE1# 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show ip bgp vpnv4 vrf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vpnA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labels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Network          Next Hop      In label/Out label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 Distinguisher: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(vpnA)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nolabel/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10.23.1.0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100.0.13.2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/nolabel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nolabel/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22</a:t>
            </a:r>
            <a:endParaRPr sz="7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38" y="828900"/>
            <a:ext cx="6839726" cy="390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50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TEST: SPOKE -&gt; SPOKE</a:t>
            </a:r>
            <a:endParaRPr/>
          </a:p>
        </p:txBody>
      </p:sp>
      <p:grpSp>
        <p:nvGrpSpPr>
          <p:cNvPr id="993" name="Google Shape;993;p50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994" name="Google Shape;994;p50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8" name="Google Shape;998;p50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999" name="Google Shape;999;p50"/>
          <p:cNvGrpSpPr/>
          <p:nvPr/>
        </p:nvGrpSpPr>
        <p:grpSpPr>
          <a:xfrm>
            <a:off x="5549429" y="-723479"/>
            <a:ext cx="5253816" cy="1622108"/>
            <a:chOff x="5092229" y="-180802"/>
            <a:chExt cx="5253816" cy="1622108"/>
          </a:xfrm>
        </p:grpSpPr>
        <p:sp>
          <p:nvSpPr>
            <p:cNvPr id="1000" name="Google Shape;1000;p5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0" name="Google Shape;1010;p50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675" y="4097950"/>
            <a:ext cx="5598774" cy="700775"/>
          </a:xfrm>
          <a:prstGeom prst="rect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2" name="Google Shape;1012;p50"/>
          <p:cNvSpPr/>
          <p:nvPr/>
        </p:nvSpPr>
        <p:spPr>
          <a:xfrm>
            <a:off x="1579675" y="4327450"/>
            <a:ext cx="4026900" cy="143400"/>
          </a:xfrm>
          <a:prstGeom prst="rect">
            <a:avLst/>
          </a:prstGeom>
          <a:noFill/>
          <a:ln cap="flat" cmpd="sng" w="28575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3" name="Google Shape;1013;p50"/>
          <p:cNvCxnSpPr>
            <a:stCxn id="1011" idx="0"/>
          </p:cNvCxnSpPr>
          <p:nvPr/>
        </p:nvCxnSpPr>
        <p:spPr>
          <a:xfrm rot="10800000">
            <a:off x="3987562" y="3137350"/>
            <a:ext cx="391500" cy="960600"/>
          </a:xfrm>
          <a:prstGeom prst="straightConnector1">
            <a:avLst/>
          </a:prstGeom>
          <a:noFill/>
          <a:ln cap="flat" cmpd="sng" w="28575">
            <a:solidFill>
              <a:srgbClr val="FF6B6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14" name="Google Shape;1014;p50"/>
          <p:cNvSpPr/>
          <p:nvPr/>
        </p:nvSpPr>
        <p:spPr>
          <a:xfrm>
            <a:off x="258475" y="2150175"/>
            <a:ext cx="4323600" cy="143400"/>
          </a:xfrm>
          <a:prstGeom prst="rect">
            <a:avLst/>
          </a:prstGeom>
          <a:noFill/>
          <a:ln cap="flat" cmpd="sng" w="28575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0"/>
          <p:cNvSpPr/>
          <p:nvPr/>
        </p:nvSpPr>
        <p:spPr>
          <a:xfrm>
            <a:off x="3652375" y="3006800"/>
            <a:ext cx="2789275" cy="571900"/>
          </a:xfrm>
          <a:custGeom>
            <a:rect b="b" l="l" r="r" t="t"/>
            <a:pathLst>
              <a:path extrusionOk="0" h="22876" w="111571">
                <a:moveTo>
                  <a:pt x="421" y="7579"/>
                </a:moveTo>
                <a:lnTo>
                  <a:pt x="140" y="7579"/>
                </a:lnTo>
                <a:lnTo>
                  <a:pt x="0" y="7158"/>
                </a:lnTo>
                <a:lnTo>
                  <a:pt x="38313" y="8000"/>
                </a:lnTo>
                <a:lnTo>
                  <a:pt x="50944" y="10526"/>
                </a:lnTo>
                <a:lnTo>
                  <a:pt x="74942" y="20630"/>
                </a:lnTo>
                <a:lnTo>
                  <a:pt x="81258" y="22876"/>
                </a:lnTo>
                <a:lnTo>
                  <a:pt x="85889" y="19508"/>
                </a:lnTo>
                <a:lnTo>
                  <a:pt x="111571" y="0"/>
                </a:lnTo>
              </a:path>
            </a:pathLst>
          </a:custGeom>
          <a:noFill/>
          <a:ln cap="flat" cmpd="sng" w="28575">
            <a:solidFill>
              <a:srgbClr val="FF6B6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16" name="Google Shape;1016;p50"/>
          <p:cNvSpPr/>
          <p:nvPr/>
        </p:nvSpPr>
        <p:spPr>
          <a:xfrm>
            <a:off x="4761075" y="3003300"/>
            <a:ext cx="1684100" cy="575400"/>
          </a:xfrm>
          <a:custGeom>
            <a:rect b="b" l="l" r="r" t="t"/>
            <a:pathLst>
              <a:path extrusionOk="0" h="23016" w="67364">
                <a:moveTo>
                  <a:pt x="67364" y="0"/>
                </a:moveTo>
                <a:lnTo>
                  <a:pt x="37190" y="23016"/>
                </a:lnTo>
                <a:lnTo>
                  <a:pt x="6315" y="10806"/>
                </a:lnTo>
                <a:lnTo>
                  <a:pt x="0" y="9262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017" name="Google Shape;1017;p50"/>
          <p:cNvSpPr/>
          <p:nvPr/>
        </p:nvSpPr>
        <p:spPr>
          <a:xfrm>
            <a:off x="4775100" y="1364825"/>
            <a:ext cx="375425" cy="1859500"/>
          </a:xfrm>
          <a:custGeom>
            <a:rect b="b" l="l" r="r" t="t"/>
            <a:pathLst>
              <a:path extrusionOk="0" h="74380" w="15017">
                <a:moveTo>
                  <a:pt x="0" y="74380"/>
                </a:moveTo>
                <a:lnTo>
                  <a:pt x="281" y="9964"/>
                </a:lnTo>
                <a:lnTo>
                  <a:pt x="6035" y="5894"/>
                </a:lnTo>
                <a:lnTo>
                  <a:pt x="15017" y="0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18" name="Google Shape;1018;p50"/>
          <p:cNvSpPr/>
          <p:nvPr/>
        </p:nvSpPr>
        <p:spPr>
          <a:xfrm>
            <a:off x="4511900" y="863100"/>
            <a:ext cx="2890800" cy="1775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00"/>
              <a:buFont typeface="Electrolize"/>
              <a:buChar char="●"/>
            </a:pPr>
            <a:r>
              <a:rPr lang="en" sz="900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Per il routing all’interno della MPLS-Core, PE1 consulterà il LIB applicando la label 18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019" name="Google Shape;1019;p50"/>
          <p:cNvSpPr/>
          <p:nvPr/>
        </p:nvSpPr>
        <p:spPr>
          <a:xfrm>
            <a:off x="199675" y="828900"/>
            <a:ext cx="4760400" cy="1809600"/>
          </a:xfrm>
          <a:prstGeom prst="wedgeRectCallout">
            <a:avLst>
              <a:gd fmla="val 25846" name="adj1"/>
              <a:gd fmla="val 70159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rPr>
              <a:t>PE1#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show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mpls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forwarding-table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Local  Outgoing      Prefix            Bytes Label   Outgoing   Next Hop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Label  Label or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VC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or Tunnel Id      Switched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Pop Label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Gi1/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100.0.10.2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17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Gi1/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100.0.10.2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Pop Label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Gi1/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100.0.10.2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Pop Label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100.0.20.0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Gi1/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100.0.10.2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Gi1/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100.0.10.2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No Label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10.23.1.0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714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Gi3/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100.0.13.2</a:t>
            </a:r>
            <a:endParaRPr sz="750">
              <a:solidFill>
                <a:srgbClr val="FF6B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38" y="828900"/>
            <a:ext cx="6839726" cy="390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1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: SPOKE -&gt; SPOKE</a:t>
            </a:r>
            <a:endParaRPr/>
          </a:p>
        </p:txBody>
      </p:sp>
      <p:grpSp>
        <p:nvGrpSpPr>
          <p:cNvPr id="1026" name="Google Shape;1026;p51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027" name="Google Shape;1027;p5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1" name="Google Shape;1031;p51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1032" name="Google Shape;1032;p51"/>
          <p:cNvGrpSpPr/>
          <p:nvPr/>
        </p:nvGrpSpPr>
        <p:grpSpPr>
          <a:xfrm>
            <a:off x="5549429" y="-723479"/>
            <a:ext cx="5253816" cy="1622108"/>
            <a:chOff x="5092229" y="-180802"/>
            <a:chExt cx="5253816" cy="1622108"/>
          </a:xfrm>
        </p:grpSpPr>
        <p:sp>
          <p:nvSpPr>
            <p:cNvPr id="1033" name="Google Shape;1033;p5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" name="Google Shape;1043;p51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4" name="Google Shape;1044;p51"/>
          <p:cNvSpPr/>
          <p:nvPr/>
        </p:nvSpPr>
        <p:spPr>
          <a:xfrm>
            <a:off x="5619500" y="1999850"/>
            <a:ext cx="2843100" cy="127200"/>
          </a:xfrm>
          <a:prstGeom prst="rect">
            <a:avLst/>
          </a:prstGeom>
          <a:noFill/>
          <a:ln cap="flat" cmpd="sng" w="28575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1"/>
          <p:cNvSpPr/>
          <p:nvPr/>
        </p:nvSpPr>
        <p:spPr>
          <a:xfrm>
            <a:off x="5683825" y="3006800"/>
            <a:ext cx="757825" cy="573650"/>
          </a:xfrm>
          <a:custGeom>
            <a:rect b="b" l="l" r="r" t="t"/>
            <a:pathLst>
              <a:path extrusionOk="0" h="22946" w="30313">
                <a:moveTo>
                  <a:pt x="280" y="22736"/>
                </a:moveTo>
                <a:lnTo>
                  <a:pt x="70" y="22946"/>
                </a:lnTo>
                <a:lnTo>
                  <a:pt x="70" y="22946"/>
                </a:lnTo>
                <a:lnTo>
                  <a:pt x="210" y="22876"/>
                </a:lnTo>
                <a:lnTo>
                  <a:pt x="140" y="22876"/>
                </a:lnTo>
                <a:lnTo>
                  <a:pt x="210" y="22876"/>
                </a:lnTo>
                <a:lnTo>
                  <a:pt x="0" y="22876"/>
                </a:lnTo>
                <a:lnTo>
                  <a:pt x="4631" y="19508"/>
                </a:lnTo>
                <a:lnTo>
                  <a:pt x="30313" y="0"/>
                </a:lnTo>
              </a:path>
            </a:pathLst>
          </a:custGeom>
          <a:noFill/>
          <a:ln cap="flat" cmpd="sng" w="28575">
            <a:solidFill>
              <a:srgbClr val="FF6B6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46" name="Google Shape;1046;p51"/>
          <p:cNvSpPr/>
          <p:nvPr/>
        </p:nvSpPr>
        <p:spPr>
          <a:xfrm>
            <a:off x="4775100" y="1364825"/>
            <a:ext cx="375425" cy="1859500"/>
          </a:xfrm>
          <a:custGeom>
            <a:rect b="b" l="l" r="r" t="t"/>
            <a:pathLst>
              <a:path extrusionOk="0" h="74380" w="15017">
                <a:moveTo>
                  <a:pt x="0" y="74380"/>
                </a:moveTo>
                <a:lnTo>
                  <a:pt x="281" y="9964"/>
                </a:lnTo>
                <a:lnTo>
                  <a:pt x="6035" y="5894"/>
                </a:lnTo>
                <a:lnTo>
                  <a:pt x="15017" y="0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47" name="Google Shape;1047;p51"/>
          <p:cNvSpPr/>
          <p:nvPr/>
        </p:nvSpPr>
        <p:spPr>
          <a:xfrm>
            <a:off x="4775100" y="3243625"/>
            <a:ext cx="908690" cy="324534"/>
          </a:xfrm>
          <a:custGeom>
            <a:rect b="b" l="l" r="r" t="t"/>
            <a:pathLst>
              <a:path extrusionOk="0" h="13613" w="36138">
                <a:moveTo>
                  <a:pt x="36138" y="13613"/>
                </a:moveTo>
                <a:lnTo>
                  <a:pt x="5684" y="983"/>
                </a:ln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8" name="Google Shape;1048;p51"/>
          <p:cNvSpPr/>
          <p:nvPr/>
        </p:nvSpPr>
        <p:spPr>
          <a:xfrm>
            <a:off x="5659288" y="3022588"/>
            <a:ext cx="757850" cy="575400"/>
          </a:xfrm>
          <a:custGeom>
            <a:rect b="b" l="l" r="r" t="t"/>
            <a:pathLst>
              <a:path extrusionOk="0" h="23016" w="30314">
                <a:moveTo>
                  <a:pt x="30314" y="0"/>
                </a:moveTo>
                <a:lnTo>
                  <a:pt x="0" y="23016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049" name="Google Shape;1049;p51"/>
          <p:cNvSpPr/>
          <p:nvPr/>
        </p:nvSpPr>
        <p:spPr>
          <a:xfrm>
            <a:off x="1988600" y="1113850"/>
            <a:ext cx="3788100" cy="1859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Il pacchetto ricevuto da PE3 non presenterà più l’outer-label che                 identifica il LSP, poichè LSR ha effettuato il label-switching. </a:t>
            </a:r>
            <a:endParaRPr sz="900">
              <a:solidFill>
                <a:schemeClr val="hlink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Tuttavia il pacchetto ricevuto conterrà l’inner-label [21] che identifica lo Spoke LAN-A1. </a:t>
            </a:r>
            <a:endParaRPr sz="900">
              <a:solidFill>
                <a:schemeClr val="hlink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Di conseguenza, consultando le entry della sua VRF, PE3 instraderà il pacchetto verso l’HUB e non direttamente verso il next-hop per raggiungere lo Spoke destinatario.</a:t>
            </a:r>
            <a:endParaRPr sz="900">
              <a:solidFill>
                <a:schemeClr val="hlink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050" name="Google Shape;1050;p51"/>
          <p:cNvSpPr/>
          <p:nvPr/>
        </p:nvSpPr>
        <p:spPr>
          <a:xfrm>
            <a:off x="5549425" y="1123625"/>
            <a:ext cx="3393000" cy="1809600"/>
          </a:xfrm>
          <a:prstGeom prst="wedgeRectCallout">
            <a:avLst>
              <a:gd fmla="val -40869" name="adj1"/>
              <a:gd fmla="val 7481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rPr>
              <a:t>PE3# 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show ip bgp vpnv4 vrf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vpnA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labels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Network          Next Hop      In label/Out label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 Distinguisher: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(vpnA)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nolabel/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   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100.0.32.2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/nolabel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   10.23.1.0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nolabel/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   10.123.0.0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100.0.32.2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/nolabel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38" y="828900"/>
            <a:ext cx="6839726" cy="390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2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TEST: SPOKE -&gt; SPOKE</a:t>
            </a:r>
            <a:endParaRPr/>
          </a:p>
        </p:txBody>
      </p:sp>
      <p:grpSp>
        <p:nvGrpSpPr>
          <p:cNvPr id="1057" name="Google Shape;1057;p52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058" name="Google Shape;1058;p52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52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1063" name="Google Shape;1063;p52"/>
          <p:cNvGrpSpPr/>
          <p:nvPr/>
        </p:nvGrpSpPr>
        <p:grpSpPr>
          <a:xfrm>
            <a:off x="5549429" y="-723479"/>
            <a:ext cx="5253816" cy="1622108"/>
            <a:chOff x="5092229" y="-180802"/>
            <a:chExt cx="5253816" cy="1622108"/>
          </a:xfrm>
        </p:grpSpPr>
        <p:sp>
          <p:nvSpPr>
            <p:cNvPr id="1064" name="Google Shape;1064;p5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" name="Google Shape;1074;p52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5" name="Google Shape;1075;p52"/>
          <p:cNvSpPr/>
          <p:nvPr/>
        </p:nvSpPr>
        <p:spPr>
          <a:xfrm>
            <a:off x="1065600" y="3588600"/>
            <a:ext cx="3045300" cy="1045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Il Client-Edge dell’HUB si limiterà a forwardare i pacchetti ricevuti, e non destinati alla sua LAN, nuovamente verso PE3 utilizzando la sua Default Gateway Route</a:t>
            </a:r>
            <a:endParaRPr sz="900">
              <a:solidFill>
                <a:schemeClr val="hlink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076" name="Google Shape;1076;p52"/>
          <p:cNvSpPr/>
          <p:nvPr/>
        </p:nvSpPr>
        <p:spPr>
          <a:xfrm>
            <a:off x="3946800" y="3588588"/>
            <a:ext cx="4999800" cy="1045500"/>
          </a:xfrm>
          <a:prstGeom prst="wedgeRectCallout">
            <a:avLst>
              <a:gd fmla="val 5653" name="adj1"/>
              <a:gd fmla="val -99269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root@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:/# route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Destination     Gateway         Genmask         Flags Metric Ref    Use Iface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100.0.32.1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eth1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100.0.32.0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eth0</a:t>
            </a:r>
            <a:endParaRPr sz="750">
              <a:solidFill>
                <a:srgbClr val="FF6B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77" name="Google Shape;1077;p52"/>
          <p:cNvCxnSpPr/>
          <p:nvPr/>
        </p:nvCxnSpPr>
        <p:spPr>
          <a:xfrm>
            <a:off x="5592600" y="1957750"/>
            <a:ext cx="722700" cy="1171800"/>
          </a:xfrm>
          <a:prstGeom prst="straightConnector1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78" name="Google Shape;1078;p52"/>
          <p:cNvSpPr/>
          <p:nvPr/>
        </p:nvSpPr>
        <p:spPr>
          <a:xfrm>
            <a:off x="4761075" y="3003300"/>
            <a:ext cx="1684100" cy="575400"/>
          </a:xfrm>
          <a:custGeom>
            <a:rect b="b" l="l" r="r" t="t"/>
            <a:pathLst>
              <a:path extrusionOk="0" h="23016" w="67364">
                <a:moveTo>
                  <a:pt x="67364" y="0"/>
                </a:moveTo>
                <a:lnTo>
                  <a:pt x="37190" y="23016"/>
                </a:lnTo>
                <a:lnTo>
                  <a:pt x="6315" y="10806"/>
                </a:lnTo>
                <a:lnTo>
                  <a:pt x="0" y="9262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9" name="Google Shape;1079;p52"/>
          <p:cNvSpPr/>
          <p:nvPr/>
        </p:nvSpPr>
        <p:spPr>
          <a:xfrm>
            <a:off x="4775100" y="1364825"/>
            <a:ext cx="375425" cy="1859500"/>
          </a:xfrm>
          <a:custGeom>
            <a:rect b="b" l="l" r="r" t="t"/>
            <a:pathLst>
              <a:path extrusionOk="0" h="74380" w="15017">
                <a:moveTo>
                  <a:pt x="0" y="74380"/>
                </a:moveTo>
                <a:lnTo>
                  <a:pt x="281" y="9964"/>
                </a:lnTo>
                <a:lnTo>
                  <a:pt x="6035" y="5894"/>
                </a:lnTo>
                <a:lnTo>
                  <a:pt x="15017" y="0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80" name="Google Shape;1080;p52"/>
          <p:cNvPicPr preferRelativeResize="0"/>
          <p:nvPr/>
        </p:nvPicPr>
        <p:blipFill rotWithShape="1">
          <a:blip r:embed="rId4">
            <a:alphaModFix/>
          </a:blip>
          <a:srcRect b="0" l="5069" r="-9" t="3855"/>
          <a:stretch/>
        </p:blipFill>
        <p:spPr>
          <a:xfrm>
            <a:off x="898175" y="1468900"/>
            <a:ext cx="7017049" cy="462925"/>
          </a:xfrm>
          <a:prstGeom prst="rect">
            <a:avLst/>
          </a:prstGeom>
          <a:noFill/>
          <a:ln cap="flat" cmpd="sng" w="28575">
            <a:solidFill>
              <a:srgbClr val="4DD0E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38" y="828900"/>
            <a:ext cx="6839726" cy="390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53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TEST: SPOKE -&gt; SPOKE</a:t>
            </a:r>
            <a:endParaRPr/>
          </a:p>
        </p:txBody>
      </p:sp>
      <p:grpSp>
        <p:nvGrpSpPr>
          <p:cNvPr id="1087" name="Google Shape;1087;p53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088" name="Google Shape;1088;p5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53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1093" name="Google Shape;1093;p53"/>
          <p:cNvGrpSpPr/>
          <p:nvPr/>
        </p:nvGrpSpPr>
        <p:grpSpPr>
          <a:xfrm>
            <a:off x="5549429" y="-723479"/>
            <a:ext cx="5253816" cy="1622108"/>
            <a:chOff x="5092229" y="-180802"/>
            <a:chExt cx="5253816" cy="1622108"/>
          </a:xfrm>
        </p:grpSpPr>
        <p:sp>
          <p:nvSpPr>
            <p:cNvPr id="1094" name="Google Shape;1094;p5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53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53"/>
          <p:cNvSpPr/>
          <p:nvPr/>
        </p:nvSpPr>
        <p:spPr>
          <a:xfrm>
            <a:off x="648725" y="2890750"/>
            <a:ext cx="3393000" cy="1809600"/>
          </a:xfrm>
          <a:prstGeom prst="wedgeRectCallout">
            <a:avLst>
              <a:gd fmla="val 93640" name="adj1"/>
              <a:gd fmla="val -11983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rPr>
              <a:t>PE3# 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show ip bgp vpnv4 vrf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vpnA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labels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Network          Next Hop      In label/Out label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 Distinguisher: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(vpnA)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nolabel/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   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100.0.32.2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/nolabel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   10.23.1.0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nolabel/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   10.123.0.0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100.0.32.2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/nolabel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6" name="Google Shape;1106;p53"/>
          <p:cNvSpPr/>
          <p:nvPr/>
        </p:nvSpPr>
        <p:spPr>
          <a:xfrm>
            <a:off x="840575" y="3574793"/>
            <a:ext cx="2843100" cy="155400"/>
          </a:xfrm>
          <a:prstGeom prst="rect">
            <a:avLst/>
          </a:prstGeom>
          <a:noFill/>
          <a:ln cap="flat" cmpd="sng" w="28575">
            <a:solidFill>
              <a:srgbClr val="4DD0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53"/>
          <p:cNvSpPr/>
          <p:nvPr/>
        </p:nvSpPr>
        <p:spPr>
          <a:xfrm>
            <a:off x="5827375" y="1679950"/>
            <a:ext cx="3243000" cy="853200"/>
          </a:xfrm>
          <a:prstGeom prst="wedgeRectCallout">
            <a:avLst>
              <a:gd fmla="val -74333" name="adj1"/>
              <a:gd fmla="val 50000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rPr>
              <a:t>PE2# 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show ip bgp vpnv4 vrf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vpnA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labels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Network          Next Hop      In label/Out label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   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100.0.21.2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/nolabel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   10.23.0.0/16     1.1.1.3	    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nolabel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/22   </a:t>
            </a:r>
            <a:endParaRPr sz="7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   10.123.0.0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nolabel/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53"/>
          <p:cNvSpPr/>
          <p:nvPr/>
        </p:nvSpPr>
        <p:spPr>
          <a:xfrm>
            <a:off x="5960350" y="1976181"/>
            <a:ext cx="2843100" cy="155400"/>
          </a:xfrm>
          <a:prstGeom prst="rect">
            <a:avLst/>
          </a:prstGeom>
          <a:noFill/>
          <a:ln cap="flat" cmpd="sng" w="28575">
            <a:solidFill>
              <a:srgbClr val="4DD0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3"/>
          <p:cNvSpPr/>
          <p:nvPr/>
        </p:nvSpPr>
        <p:spPr>
          <a:xfrm>
            <a:off x="147350" y="898625"/>
            <a:ext cx="4365000" cy="736200"/>
          </a:xfrm>
          <a:prstGeom prst="wedgeRectCallout">
            <a:avLst>
              <a:gd fmla="val 51277" name="adj1"/>
              <a:gd fmla="val 86240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rPr>
              <a:t>root@CE-A1:/#</a:t>
            </a:r>
            <a:r>
              <a:rPr lang="en"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route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dev macsec0 proto kernel scope link src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metric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125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7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53"/>
          <p:cNvSpPr/>
          <p:nvPr/>
        </p:nvSpPr>
        <p:spPr>
          <a:xfrm>
            <a:off x="200125" y="1222250"/>
            <a:ext cx="4269600" cy="155400"/>
          </a:xfrm>
          <a:prstGeom prst="rect">
            <a:avLst/>
          </a:prstGeom>
          <a:noFill/>
          <a:ln cap="flat" cmpd="sng" w="28575">
            <a:solidFill>
              <a:srgbClr val="4DD0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3"/>
          <p:cNvSpPr/>
          <p:nvPr/>
        </p:nvSpPr>
        <p:spPr>
          <a:xfrm>
            <a:off x="4778625" y="1364825"/>
            <a:ext cx="371900" cy="1273575"/>
          </a:xfrm>
          <a:custGeom>
            <a:rect b="b" l="l" r="r" t="t"/>
            <a:pathLst>
              <a:path extrusionOk="0" h="50943" w="14876">
                <a:moveTo>
                  <a:pt x="0" y="50943"/>
                </a:moveTo>
                <a:lnTo>
                  <a:pt x="140" y="9964"/>
                </a:lnTo>
                <a:lnTo>
                  <a:pt x="5894" y="5894"/>
                </a:lnTo>
                <a:lnTo>
                  <a:pt x="14876" y="0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4"/>
          <p:cNvSpPr/>
          <p:nvPr/>
        </p:nvSpPr>
        <p:spPr>
          <a:xfrm rot="867070">
            <a:off x="84868" y="313652"/>
            <a:ext cx="4896751" cy="4292248"/>
          </a:xfrm>
          <a:custGeom>
            <a:rect b="b" l="l" r="r" t="t"/>
            <a:pathLst>
              <a:path extrusionOk="0" h="19665" w="21945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54"/>
          <p:cNvSpPr txBox="1"/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OpenVPN</a:t>
            </a:r>
            <a:endParaRPr/>
          </a:p>
        </p:txBody>
      </p:sp>
      <p:sp>
        <p:nvSpPr>
          <p:cNvPr id="1118" name="Google Shape;1118;p54"/>
          <p:cNvSpPr txBox="1"/>
          <p:nvPr>
            <p:ph idx="2" type="title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19" name="Google Shape;1119;p54"/>
          <p:cNvSpPr txBox="1"/>
          <p:nvPr>
            <p:ph idx="1" type="subTitle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tunnel VPN tramite OpenVPN</a:t>
            </a:r>
            <a:endParaRPr/>
          </a:p>
        </p:txBody>
      </p:sp>
      <p:grpSp>
        <p:nvGrpSpPr>
          <p:cNvPr id="1120" name="Google Shape;1120;p54"/>
          <p:cNvGrpSpPr/>
          <p:nvPr/>
        </p:nvGrpSpPr>
        <p:grpSpPr>
          <a:xfrm>
            <a:off x="6587340" y="4253004"/>
            <a:ext cx="300770" cy="54726"/>
            <a:chOff x="4770650" y="685575"/>
            <a:chExt cx="158250" cy="28800"/>
          </a:xfrm>
        </p:grpSpPr>
        <p:sp>
          <p:nvSpPr>
            <p:cNvPr id="1121" name="Google Shape;1121;p54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54"/>
          <p:cNvGrpSpPr/>
          <p:nvPr/>
        </p:nvGrpSpPr>
        <p:grpSpPr>
          <a:xfrm flipH="1" rot="10800000">
            <a:off x="6323493" y="404394"/>
            <a:ext cx="4210803" cy="748080"/>
            <a:chOff x="6135243" y="693226"/>
            <a:chExt cx="4210803" cy="748080"/>
          </a:xfrm>
        </p:grpSpPr>
        <p:sp>
          <p:nvSpPr>
            <p:cNvPr id="1125" name="Google Shape;1125;p5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" name="Google Shape;1129;p54"/>
          <p:cNvSpPr txBox="1"/>
          <p:nvPr>
            <p:ph idx="12" type="sldNum"/>
          </p:nvPr>
        </p:nvSpPr>
        <p:spPr>
          <a:xfrm>
            <a:off x="4297659" y="470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0" name="Google Shape;1130;p54"/>
          <p:cNvPicPr preferRelativeResize="0"/>
          <p:nvPr/>
        </p:nvPicPr>
        <p:blipFill rotWithShape="1">
          <a:blip r:embed="rId3">
            <a:alphaModFix/>
          </a:blip>
          <a:srcRect b="0" l="0" r="81102" t="0"/>
          <a:stretch/>
        </p:blipFill>
        <p:spPr>
          <a:xfrm>
            <a:off x="1385925" y="1152475"/>
            <a:ext cx="2050176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54"/>
          <p:cNvPicPr preferRelativeResize="0"/>
          <p:nvPr/>
        </p:nvPicPr>
        <p:blipFill rotWithShape="1">
          <a:blip r:embed="rId3">
            <a:alphaModFix/>
          </a:blip>
          <a:srcRect b="0" l="25255" r="0" t="0"/>
          <a:stretch/>
        </p:blipFill>
        <p:spPr>
          <a:xfrm>
            <a:off x="824164" y="3089325"/>
            <a:ext cx="3418138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55"/>
          <p:cNvSpPr txBox="1"/>
          <p:nvPr>
            <p:ph idx="4294967295" type="body"/>
          </p:nvPr>
        </p:nvSpPr>
        <p:spPr>
          <a:xfrm>
            <a:off x="683300" y="990125"/>
            <a:ext cx="77040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Il sistema autonomo AS200 è il customer di AS100, e mantiene un server OpenVPN, con un indirizzo IP pubblico per offrire overlay VPN per il client nella LAN-B1.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Bisogna configurare OpenVPN con un server ed un client.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Il server si trova in AS200, con un indirizzo IP pubblico preso dalla rete 2.0.0.0/8.</a:t>
            </a:r>
            <a:endParaRPr sz="1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Il client è l’HostB2, posto all’interno della rete privata LAN-B2.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Il server OpenVPN fornisce accesso verso la LAN-B1, verso cui agisce da gateway.</a:t>
            </a:r>
            <a:endParaRPr/>
          </a:p>
        </p:txBody>
      </p:sp>
      <p:sp>
        <p:nvSpPr>
          <p:cNvPr id="1137" name="Google Shape;1137;p55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</a:t>
            </a:r>
            <a:endParaRPr/>
          </a:p>
        </p:txBody>
      </p:sp>
      <p:grpSp>
        <p:nvGrpSpPr>
          <p:cNvPr id="1138" name="Google Shape;1138;p55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139" name="Google Shape;1139;p5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55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grpSp>
        <p:nvGrpSpPr>
          <p:cNvPr id="1144" name="Google Shape;1144;p55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1145" name="Google Shape;1145;p5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5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5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5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5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5" name="Google Shape;1155;p55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6"/>
          <p:cNvSpPr txBox="1"/>
          <p:nvPr>
            <p:ph idx="2" type="subTitle"/>
          </p:nvPr>
        </p:nvSpPr>
        <p:spPr>
          <a:xfrm>
            <a:off x="3403800" y="2933675"/>
            <a:ext cx="23364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sixxpain/openvpn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Implementa l’host remoto raggiungibile da HostB2 tramite la VPN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Unaware della VPN</a:t>
            </a:r>
            <a:endParaRPr sz="1100"/>
          </a:p>
        </p:txBody>
      </p:sp>
      <p:sp>
        <p:nvSpPr>
          <p:cNvPr id="1161" name="Google Shape;1161;p56"/>
          <p:cNvSpPr txBox="1"/>
          <p:nvPr>
            <p:ph idx="1" type="subTitle"/>
          </p:nvPr>
        </p:nvSpPr>
        <p:spPr>
          <a:xfrm>
            <a:off x="720000" y="2497363"/>
            <a:ext cx="2336400" cy="4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ovpn-server</a:t>
            </a:r>
            <a:endParaRPr/>
          </a:p>
        </p:txBody>
      </p:sp>
      <p:sp>
        <p:nvSpPr>
          <p:cNvPr id="1162" name="Google Shape;1162;p5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Device</a:t>
            </a:r>
            <a:endParaRPr/>
          </a:p>
        </p:txBody>
      </p:sp>
      <p:sp>
        <p:nvSpPr>
          <p:cNvPr id="1163" name="Google Shape;1163;p56"/>
          <p:cNvSpPr txBox="1"/>
          <p:nvPr>
            <p:ph idx="5" type="subTitle"/>
          </p:nvPr>
        </p:nvSpPr>
        <p:spPr>
          <a:xfrm>
            <a:off x="3403800" y="2497363"/>
            <a:ext cx="2336400" cy="4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HostB1</a:t>
            </a:r>
            <a:endParaRPr/>
          </a:p>
        </p:txBody>
      </p:sp>
      <p:sp>
        <p:nvSpPr>
          <p:cNvPr id="1164" name="Google Shape;1164;p56"/>
          <p:cNvSpPr txBox="1"/>
          <p:nvPr>
            <p:ph idx="6" type="subTitle"/>
          </p:nvPr>
        </p:nvSpPr>
        <p:spPr>
          <a:xfrm>
            <a:off x="6087600" y="2497363"/>
            <a:ext cx="2336400" cy="4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HostB2</a:t>
            </a:r>
            <a:endParaRPr/>
          </a:p>
        </p:txBody>
      </p:sp>
      <p:grpSp>
        <p:nvGrpSpPr>
          <p:cNvPr id="1165" name="Google Shape;1165;p56"/>
          <p:cNvGrpSpPr/>
          <p:nvPr/>
        </p:nvGrpSpPr>
        <p:grpSpPr>
          <a:xfrm>
            <a:off x="1622729" y="1682701"/>
            <a:ext cx="530942" cy="585591"/>
            <a:chOff x="3982156" y="2710559"/>
            <a:chExt cx="340544" cy="375595"/>
          </a:xfrm>
        </p:grpSpPr>
        <p:sp>
          <p:nvSpPr>
            <p:cNvPr id="1166" name="Google Shape;1166;p56"/>
            <p:cNvSpPr/>
            <p:nvPr/>
          </p:nvSpPr>
          <p:spPr>
            <a:xfrm>
              <a:off x="4163425" y="2782383"/>
              <a:ext cx="159276" cy="231838"/>
            </a:xfrm>
            <a:custGeom>
              <a:rect b="b" l="l" r="r" t="t"/>
              <a:pathLst>
                <a:path extrusionOk="0" h="8486" w="5830">
                  <a:moveTo>
                    <a:pt x="4152" y="1"/>
                  </a:moveTo>
                  <a:cubicBezTo>
                    <a:pt x="3874" y="1"/>
                    <a:pt x="3599" y="75"/>
                    <a:pt x="3350" y="219"/>
                  </a:cubicBezTo>
                  <a:cubicBezTo>
                    <a:pt x="2977" y="433"/>
                    <a:pt x="2712" y="780"/>
                    <a:pt x="2599" y="1196"/>
                  </a:cubicBezTo>
                  <a:cubicBezTo>
                    <a:pt x="2524" y="1477"/>
                    <a:pt x="2525" y="1769"/>
                    <a:pt x="2603" y="2044"/>
                  </a:cubicBezTo>
                  <a:lnTo>
                    <a:pt x="1686" y="2573"/>
                  </a:lnTo>
                  <a:cubicBezTo>
                    <a:pt x="1323" y="1978"/>
                    <a:pt x="713" y="1549"/>
                    <a:pt x="1" y="1430"/>
                  </a:cubicBezTo>
                  <a:lnTo>
                    <a:pt x="1" y="7057"/>
                  </a:lnTo>
                  <a:cubicBezTo>
                    <a:pt x="713" y="6938"/>
                    <a:pt x="1323" y="6509"/>
                    <a:pt x="1686" y="5914"/>
                  </a:cubicBezTo>
                  <a:lnTo>
                    <a:pt x="2603" y="6443"/>
                  </a:lnTo>
                  <a:cubicBezTo>
                    <a:pt x="2525" y="6718"/>
                    <a:pt x="2524" y="7008"/>
                    <a:pt x="2599" y="7291"/>
                  </a:cubicBezTo>
                  <a:cubicBezTo>
                    <a:pt x="2712" y="7707"/>
                    <a:pt x="2977" y="8054"/>
                    <a:pt x="3350" y="8268"/>
                  </a:cubicBezTo>
                  <a:cubicBezTo>
                    <a:pt x="3599" y="8412"/>
                    <a:pt x="3875" y="8485"/>
                    <a:pt x="4152" y="8485"/>
                  </a:cubicBezTo>
                  <a:cubicBezTo>
                    <a:pt x="4292" y="8485"/>
                    <a:pt x="4433" y="8466"/>
                    <a:pt x="4572" y="8429"/>
                  </a:cubicBezTo>
                  <a:cubicBezTo>
                    <a:pt x="4987" y="8318"/>
                    <a:pt x="5336" y="8053"/>
                    <a:pt x="5550" y="7679"/>
                  </a:cubicBezTo>
                  <a:cubicBezTo>
                    <a:pt x="5766" y="7306"/>
                    <a:pt x="5822" y="6872"/>
                    <a:pt x="5711" y="6456"/>
                  </a:cubicBezTo>
                  <a:cubicBezTo>
                    <a:pt x="5599" y="6040"/>
                    <a:pt x="5334" y="5695"/>
                    <a:pt x="4962" y="5482"/>
                  </a:cubicBezTo>
                  <a:cubicBezTo>
                    <a:pt x="4713" y="5339"/>
                    <a:pt x="4436" y="5265"/>
                    <a:pt x="4156" y="5265"/>
                  </a:cubicBezTo>
                  <a:cubicBezTo>
                    <a:pt x="4017" y="5265"/>
                    <a:pt x="3877" y="5283"/>
                    <a:pt x="3739" y="5320"/>
                  </a:cubicBezTo>
                  <a:cubicBezTo>
                    <a:pt x="3457" y="5395"/>
                    <a:pt x="3205" y="5543"/>
                    <a:pt x="3006" y="5747"/>
                  </a:cubicBezTo>
                  <a:lnTo>
                    <a:pt x="1988" y="5159"/>
                  </a:lnTo>
                  <a:cubicBezTo>
                    <a:pt x="2023" y="4994"/>
                    <a:pt x="2043" y="4824"/>
                    <a:pt x="2043" y="4648"/>
                  </a:cubicBezTo>
                  <a:lnTo>
                    <a:pt x="2043" y="3842"/>
                  </a:lnTo>
                  <a:cubicBezTo>
                    <a:pt x="2043" y="3666"/>
                    <a:pt x="2024" y="3496"/>
                    <a:pt x="1988" y="3332"/>
                  </a:cubicBezTo>
                  <a:lnTo>
                    <a:pt x="3006" y="2743"/>
                  </a:lnTo>
                  <a:cubicBezTo>
                    <a:pt x="3205" y="2947"/>
                    <a:pt x="3457" y="3095"/>
                    <a:pt x="3739" y="3171"/>
                  </a:cubicBezTo>
                  <a:cubicBezTo>
                    <a:pt x="3878" y="3208"/>
                    <a:pt x="4018" y="3225"/>
                    <a:pt x="4158" y="3225"/>
                  </a:cubicBezTo>
                  <a:cubicBezTo>
                    <a:pt x="4465" y="3225"/>
                    <a:pt x="4769" y="3137"/>
                    <a:pt x="5035" y="2963"/>
                  </a:cubicBezTo>
                  <a:cubicBezTo>
                    <a:pt x="5344" y="2762"/>
                    <a:pt x="5576" y="2459"/>
                    <a:pt x="5689" y="2109"/>
                  </a:cubicBezTo>
                  <a:cubicBezTo>
                    <a:pt x="5829" y="1669"/>
                    <a:pt x="5778" y="1203"/>
                    <a:pt x="5551" y="808"/>
                  </a:cubicBezTo>
                  <a:cubicBezTo>
                    <a:pt x="5337" y="434"/>
                    <a:pt x="4990" y="169"/>
                    <a:pt x="4574" y="58"/>
                  </a:cubicBezTo>
                  <a:cubicBezTo>
                    <a:pt x="4434" y="20"/>
                    <a:pt x="4293" y="1"/>
                    <a:pt x="4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6"/>
            <p:cNvSpPr/>
            <p:nvPr/>
          </p:nvSpPr>
          <p:spPr>
            <a:xfrm>
              <a:off x="4107473" y="2975153"/>
              <a:ext cx="89009" cy="111001"/>
            </a:xfrm>
            <a:custGeom>
              <a:rect b="b" l="l" r="r" t="t"/>
              <a:pathLst>
                <a:path extrusionOk="0" h="4063" w="3258">
                  <a:moveTo>
                    <a:pt x="2049" y="1"/>
                  </a:moveTo>
                  <a:cubicBezTo>
                    <a:pt x="1917" y="23"/>
                    <a:pt x="1784" y="34"/>
                    <a:pt x="1646" y="34"/>
                  </a:cubicBezTo>
                  <a:cubicBezTo>
                    <a:pt x="1638" y="34"/>
                    <a:pt x="1631" y="34"/>
                    <a:pt x="1623" y="34"/>
                  </a:cubicBezTo>
                  <a:cubicBezTo>
                    <a:pt x="1493" y="34"/>
                    <a:pt x="1368" y="23"/>
                    <a:pt x="1243" y="2"/>
                  </a:cubicBezTo>
                  <a:lnTo>
                    <a:pt x="1243" y="893"/>
                  </a:lnTo>
                  <a:cubicBezTo>
                    <a:pt x="525" y="1077"/>
                    <a:pt x="1" y="1746"/>
                    <a:pt x="36" y="2528"/>
                  </a:cubicBezTo>
                  <a:cubicBezTo>
                    <a:pt x="74" y="3354"/>
                    <a:pt x="744" y="4022"/>
                    <a:pt x="1568" y="4061"/>
                  </a:cubicBezTo>
                  <a:cubicBezTo>
                    <a:pt x="1595" y="4062"/>
                    <a:pt x="1621" y="4062"/>
                    <a:pt x="1647" y="4062"/>
                  </a:cubicBezTo>
                  <a:cubicBezTo>
                    <a:pt x="2534" y="4062"/>
                    <a:pt x="3258" y="3339"/>
                    <a:pt x="3258" y="2452"/>
                  </a:cubicBezTo>
                  <a:cubicBezTo>
                    <a:pt x="3258" y="1702"/>
                    <a:pt x="2743" y="1070"/>
                    <a:pt x="2049" y="891"/>
                  </a:cubicBezTo>
                  <a:lnTo>
                    <a:pt x="2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4108402" y="2710559"/>
              <a:ext cx="88954" cy="111001"/>
            </a:xfrm>
            <a:custGeom>
              <a:rect b="b" l="l" r="r" t="t"/>
              <a:pathLst>
                <a:path extrusionOk="0" h="4063" w="3256">
                  <a:moveTo>
                    <a:pt x="1610" y="0"/>
                  </a:moveTo>
                  <a:cubicBezTo>
                    <a:pt x="722" y="0"/>
                    <a:pt x="0" y="724"/>
                    <a:pt x="0" y="1613"/>
                  </a:cubicBezTo>
                  <a:cubicBezTo>
                    <a:pt x="0" y="2361"/>
                    <a:pt x="515" y="2993"/>
                    <a:pt x="1209" y="3173"/>
                  </a:cubicBezTo>
                  <a:lnTo>
                    <a:pt x="1209" y="4062"/>
                  </a:lnTo>
                  <a:cubicBezTo>
                    <a:pt x="1341" y="4042"/>
                    <a:pt x="1474" y="4030"/>
                    <a:pt x="1612" y="4030"/>
                  </a:cubicBezTo>
                  <a:cubicBezTo>
                    <a:pt x="1621" y="4030"/>
                    <a:pt x="1629" y="4030"/>
                    <a:pt x="1638" y="4030"/>
                  </a:cubicBezTo>
                  <a:cubicBezTo>
                    <a:pt x="1766" y="4030"/>
                    <a:pt x="1891" y="4040"/>
                    <a:pt x="2015" y="4061"/>
                  </a:cubicBezTo>
                  <a:lnTo>
                    <a:pt x="2015" y="3171"/>
                  </a:lnTo>
                  <a:cubicBezTo>
                    <a:pt x="2733" y="2985"/>
                    <a:pt x="3256" y="2317"/>
                    <a:pt x="3222" y="1535"/>
                  </a:cubicBezTo>
                  <a:cubicBezTo>
                    <a:pt x="3183" y="710"/>
                    <a:pt x="2515" y="40"/>
                    <a:pt x="1688" y="2"/>
                  </a:cubicBezTo>
                  <a:cubicBezTo>
                    <a:pt x="1662" y="1"/>
                    <a:pt x="1636" y="0"/>
                    <a:pt x="1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6"/>
            <p:cNvSpPr/>
            <p:nvPr/>
          </p:nvSpPr>
          <p:spPr>
            <a:xfrm>
              <a:off x="3982156" y="2782465"/>
              <a:ext cx="159248" cy="231892"/>
            </a:xfrm>
            <a:custGeom>
              <a:rect b="b" l="l" r="r" t="t"/>
              <a:pathLst>
                <a:path extrusionOk="0" h="8488" w="5829">
                  <a:moveTo>
                    <a:pt x="1675" y="1"/>
                  </a:moveTo>
                  <a:cubicBezTo>
                    <a:pt x="1535" y="1"/>
                    <a:pt x="1395" y="19"/>
                    <a:pt x="1257" y="56"/>
                  </a:cubicBezTo>
                  <a:cubicBezTo>
                    <a:pt x="841" y="167"/>
                    <a:pt x="492" y="433"/>
                    <a:pt x="279" y="806"/>
                  </a:cubicBezTo>
                  <a:cubicBezTo>
                    <a:pt x="50" y="1205"/>
                    <a:pt x="0" y="1669"/>
                    <a:pt x="141" y="2110"/>
                  </a:cubicBezTo>
                  <a:cubicBezTo>
                    <a:pt x="255" y="2460"/>
                    <a:pt x="488" y="2765"/>
                    <a:pt x="797" y="2964"/>
                  </a:cubicBezTo>
                  <a:cubicBezTo>
                    <a:pt x="1062" y="3136"/>
                    <a:pt x="1364" y="3224"/>
                    <a:pt x="1672" y="3224"/>
                  </a:cubicBezTo>
                  <a:cubicBezTo>
                    <a:pt x="1811" y="3224"/>
                    <a:pt x="1953" y="3206"/>
                    <a:pt x="2092" y="3169"/>
                  </a:cubicBezTo>
                  <a:cubicBezTo>
                    <a:pt x="2374" y="3095"/>
                    <a:pt x="2624" y="2945"/>
                    <a:pt x="2825" y="2743"/>
                  </a:cubicBezTo>
                  <a:lnTo>
                    <a:pt x="3843" y="3331"/>
                  </a:lnTo>
                  <a:cubicBezTo>
                    <a:pt x="3808" y="3495"/>
                    <a:pt x="3788" y="3666"/>
                    <a:pt x="3788" y="3842"/>
                  </a:cubicBezTo>
                  <a:lnTo>
                    <a:pt x="3788" y="4648"/>
                  </a:lnTo>
                  <a:cubicBezTo>
                    <a:pt x="3788" y="4824"/>
                    <a:pt x="3807" y="4994"/>
                    <a:pt x="3843" y="5158"/>
                  </a:cubicBezTo>
                  <a:lnTo>
                    <a:pt x="2825" y="5747"/>
                  </a:lnTo>
                  <a:cubicBezTo>
                    <a:pt x="2624" y="5543"/>
                    <a:pt x="2374" y="5395"/>
                    <a:pt x="2092" y="5319"/>
                  </a:cubicBezTo>
                  <a:cubicBezTo>
                    <a:pt x="1954" y="5282"/>
                    <a:pt x="1813" y="5263"/>
                    <a:pt x="1673" y="5263"/>
                  </a:cubicBezTo>
                  <a:cubicBezTo>
                    <a:pt x="1366" y="5263"/>
                    <a:pt x="1064" y="5352"/>
                    <a:pt x="799" y="5524"/>
                  </a:cubicBezTo>
                  <a:cubicBezTo>
                    <a:pt x="488" y="5726"/>
                    <a:pt x="255" y="6029"/>
                    <a:pt x="141" y="6381"/>
                  </a:cubicBezTo>
                  <a:cubicBezTo>
                    <a:pt x="0" y="6821"/>
                    <a:pt x="50" y="7287"/>
                    <a:pt x="279" y="7682"/>
                  </a:cubicBezTo>
                  <a:cubicBezTo>
                    <a:pt x="492" y="8056"/>
                    <a:pt x="841" y="8321"/>
                    <a:pt x="1257" y="8432"/>
                  </a:cubicBezTo>
                  <a:cubicBezTo>
                    <a:pt x="1397" y="8469"/>
                    <a:pt x="1537" y="8488"/>
                    <a:pt x="1676" y="8488"/>
                  </a:cubicBezTo>
                  <a:cubicBezTo>
                    <a:pt x="1955" y="8488"/>
                    <a:pt x="2232" y="8415"/>
                    <a:pt x="2478" y="8271"/>
                  </a:cubicBezTo>
                  <a:cubicBezTo>
                    <a:pt x="2851" y="8057"/>
                    <a:pt x="3117" y="7710"/>
                    <a:pt x="3229" y="7294"/>
                  </a:cubicBezTo>
                  <a:cubicBezTo>
                    <a:pt x="3304" y="7011"/>
                    <a:pt x="3303" y="6721"/>
                    <a:pt x="3225" y="6446"/>
                  </a:cubicBezTo>
                  <a:lnTo>
                    <a:pt x="4144" y="5917"/>
                  </a:lnTo>
                  <a:cubicBezTo>
                    <a:pt x="4506" y="6511"/>
                    <a:pt x="5115" y="6941"/>
                    <a:pt x="5829" y="7059"/>
                  </a:cubicBezTo>
                  <a:lnTo>
                    <a:pt x="5829" y="1433"/>
                  </a:lnTo>
                  <a:cubicBezTo>
                    <a:pt x="5118" y="1549"/>
                    <a:pt x="4507" y="1977"/>
                    <a:pt x="4145" y="2572"/>
                  </a:cubicBezTo>
                  <a:lnTo>
                    <a:pt x="3228" y="2043"/>
                  </a:lnTo>
                  <a:cubicBezTo>
                    <a:pt x="3304" y="1769"/>
                    <a:pt x="3306" y="1477"/>
                    <a:pt x="3231" y="1194"/>
                  </a:cubicBezTo>
                  <a:cubicBezTo>
                    <a:pt x="3120" y="780"/>
                    <a:pt x="2854" y="431"/>
                    <a:pt x="2481" y="217"/>
                  </a:cubicBezTo>
                  <a:cubicBezTo>
                    <a:pt x="2232" y="74"/>
                    <a:pt x="1955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56"/>
          <p:cNvGrpSpPr/>
          <p:nvPr/>
        </p:nvGrpSpPr>
        <p:grpSpPr>
          <a:xfrm>
            <a:off x="4949390" y="4361531"/>
            <a:ext cx="5253816" cy="1622108"/>
            <a:chOff x="5092229" y="-180802"/>
            <a:chExt cx="5253816" cy="1622108"/>
          </a:xfrm>
        </p:grpSpPr>
        <p:sp>
          <p:nvSpPr>
            <p:cNvPr id="1171" name="Google Shape;1171;p5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56"/>
          <p:cNvGrpSpPr/>
          <p:nvPr/>
        </p:nvGrpSpPr>
        <p:grpSpPr>
          <a:xfrm>
            <a:off x="5835904" y="411907"/>
            <a:ext cx="5053091" cy="435777"/>
            <a:chOff x="5896679" y="4472082"/>
            <a:chExt cx="5053091" cy="435777"/>
          </a:xfrm>
        </p:grpSpPr>
        <p:grpSp>
          <p:nvGrpSpPr>
            <p:cNvPr id="1182" name="Google Shape;1182;p56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183" name="Google Shape;1183;p56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56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5" name="Google Shape;1185;p56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186" name="Google Shape;1186;p5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5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8" name="Google Shape;1188;p56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189" name="Google Shape;1189;p5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5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1" name="Google Shape;1191;p56"/>
          <p:cNvSpPr/>
          <p:nvPr/>
        </p:nvSpPr>
        <p:spPr>
          <a:xfrm>
            <a:off x="1346381" y="4392256"/>
            <a:ext cx="425556" cy="432527"/>
          </a:xfrm>
          <a:custGeom>
            <a:rect b="b" l="l" r="r" t="t"/>
            <a:pathLst>
              <a:path extrusionOk="0" h="4840" w="4762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2" name="Google Shape;1192;p56"/>
          <p:cNvGrpSpPr/>
          <p:nvPr/>
        </p:nvGrpSpPr>
        <p:grpSpPr>
          <a:xfrm>
            <a:off x="336273" y="4106355"/>
            <a:ext cx="888556" cy="888556"/>
            <a:chOff x="3601710" y="-660170"/>
            <a:chExt cx="888556" cy="888556"/>
          </a:xfrm>
        </p:grpSpPr>
        <p:sp>
          <p:nvSpPr>
            <p:cNvPr id="1193" name="Google Shape;1193;p56"/>
            <p:cNvSpPr/>
            <p:nvPr/>
          </p:nvSpPr>
          <p:spPr>
            <a:xfrm>
              <a:off x="3633613" y="-585997"/>
              <a:ext cx="838601" cy="740210"/>
            </a:xfrm>
            <a:custGeom>
              <a:rect b="b" l="l" r="r" t="t"/>
              <a:pathLst>
                <a:path extrusionOk="0" h="8283" w="9384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3823514" y="8558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3608681" y="-138993"/>
              <a:ext cx="145576" cy="163627"/>
            </a:xfrm>
            <a:custGeom>
              <a:rect b="b" l="l" r="r" t="t"/>
              <a:pathLst>
                <a:path extrusionOk="0" h="1831" w="1629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3601710" y="-438366"/>
              <a:ext cx="142895" cy="163627"/>
            </a:xfrm>
            <a:custGeom>
              <a:rect b="b" l="l" r="r" t="t"/>
              <a:pathLst>
                <a:path extrusionOk="0" h="1831" w="1599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3805462" y="-653199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4104835" y="-660170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4339061" y="-454988"/>
              <a:ext cx="145665" cy="162197"/>
            </a:xfrm>
            <a:custGeom>
              <a:rect b="b" l="l" r="r" t="t"/>
              <a:pathLst>
                <a:path extrusionOk="0" h="1815" w="163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4346031" y="-155615"/>
              <a:ext cx="144235" cy="162197"/>
            </a:xfrm>
            <a:custGeom>
              <a:rect b="b" l="l" r="r" t="t"/>
              <a:pathLst>
                <a:path extrusionOk="0" h="1815" w="1614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4122887" y="7861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3928786" y="-339975"/>
              <a:ext cx="231634" cy="249596"/>
            </a:xfrm>
            <a:custGeom>
              <a:rect b="b" l="l" r="r" t="t"/>
              <a:pathLst>
                <a:path extrusionOk="0" h="2793" w="2592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3" name="Google Shape;120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4" name="Google Shape;1204;p56"/>
          <p:cNvSpPr txBox="1"/>
          <p:nvPr>
            <p:ph idx="2" type="subTitle"/>
          </p:nvPr>
        </p:nvSpPr>
        <p:spPr>
          <a:xfrm>
            <a:off x="720000" y="2933675"/>
            <a:ext cx="2336400" cy="12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sixxpain/openvpn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Implementa il Server OpenVPN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Gestisce la CA, la generazione e la firma delle chiavi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Agisce da gateway per gli host della LAN-B1</a:t>
            </a:r>
            <a:endParaRPr sz="1100"/>
          </a:p>
        </p:txBody>
      </p:sp>
      <p:sp>
        <p:nvSpPr>
          <p:cNvPr id="1205" name="Google Shape;1205;p56"/>
          <p:cNvSpPr txBox="1"/>
          <p:nvPr>
            <p:ph idx="2" type="subTitle"/>
          </p:nvPr>
        </p:nvSpPr>
        <p:spPr>
          <a:xfrm>
            <a:off x="6087600" y="2919475"/>
            <a:ext cx="23364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sixxpain/openvpn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Implementa il Client OpenVPN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Raggiunge l’HostB1 remoto tramite il tunnel stabilito con il server OpenVPN </a:t>
            </a:r>
            <a:endParaRPr sz="1100"/>
          </a:p>
        </p:txBody>
      </p:sp>
      <p:grpSp>
        <p:nvGrpSpPr>
          <p:cNvPr id="1206" name="Google Shape;1206;p56"/>
          <p:cNvGrpSpPr/>
          <p:nvPr/>
        </p:nvGrpSpPr>
        <p:grpSpPr>
          <a:xfrm>
            <a:off x="4284528" y="1745070"/>
            <a:ext cx="548712" cy="475043"/>
            <a:chOff x="721870" y="1497824"/>
            <a:chExt cx="375650" cy="331665"/>
          </a:xfrm>
        </p:grpSpPr>
        <p:sp>
          <p:nvSpPr>
            <p:cNvPr id="1207" name="Google Shape;1207;p56"/>
            <p:cNvSpPr/>
            <p:nvPr/>
          </p:nvSpPr>
          <p:spPr>
            <a:xfrm>
              <a:off x="721870" y="1585904"/>
              <a:ext cx="375650" cy="243585"/>
            </a:xfrm>
            <a:custGeom>
              <a:rect b="b" l="l" r="r" t="t"/>
              <a:pathLst>
                <a:path extrusionOk="0" h="8916" w="13750">
                  <a:moveTo>
                    <a:pt x="6875" y="1637"/>
                  </a:moveTo>
                  <a:cubicBezTo>
                    <a:pt x="7898" y="1637"/>
                    <a:pt x="8847" y="2103"/>
                    <a:pt x="9618" y="2983"/>
                  </a:cubicBezTo>
                  <a:cubicBezTo>
                    <a:pt x="10183" y="3629"/>
                    <a:pt x="10457" y="4274"/>
                    <a:pt x="10467" y="4302"/>
                  </a:cubicBezTo>
                  <a:lnTo>
                    <a:pt x="10533" y="4457"/>
                  </a:lnTo>
                  <a:lnTo>
                    <a:pt x="10467" y="4612"/>
                  </a:lnTo>
                  <a:cubicBezTo>
                    <a:pt x="10457" y="4640"/>
                    <a:pt x="10183" y="5285"/>
                    <a:pt x="9618" y="5931"/>
                  </a:cubicBezTo>
                  <a:cubicBezTo>
                    <a:pt x="8847" y="6812"/>
                    <a:pt x="7898" y="7278"/>
                    <a:pt x="6875" y="7278"/>
                  </a:cubicBezTo>
                  <a:cubicBezTo>
                    <a:pt x="5851" y="7278"/>
                    <a:pt x="4901" y="6812"/>
                    <a:pt x="4131" y="5931"/>
                  </a:cubicBezTo>
                  <a:cubicBezTo>
                    <a:pt x="3565" y="5285"/>
                    <a:pt x="3291" y="4640"/>
                    <a:pt x="3281" y="4612"/>
                  </a:cubicBezTo>
                  <a:lnTo>
                    <a:pt x="3215" y="4457"/>
                  </a:lnTo>
                  <a:lnTo>
                    <a:pt x="3281" y="4302"/>
                  </a:lnTo>
                  <a:cubicBezTo>
                    <a:pt x="3292" y="4274"/>
                    <a:pt x="3565" y="3629"/>
                    <a:pt x="4131" y="2983"/>
                  </a:cubicBezTo>
                  <a:cubicBezTo>
                    <a:pt x="4901" y="2103"/>
                    <a:pt x="5851" y="1637"/>
                    <a:pt x="6875" y="1637"/>
                  </a:cubicBezTo>
                  <a:close/>
                  <a:moveTo>
                    <a:pt x="0" y="0"/>
                  </a:moveTo>
                  <a:lnTo>
                    <a:pt x="0" y="8916"/>
                  </a:lnTo>
                  <a:lnTo>
                    <a:pt x="13749" y="8916"/>
                  </a:lnTo>
                  <a:lnTo>
                    <a:pt x="137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898712" y="1696659"/>
              <a:ext cx="22047" cy="22047"/>
            </a:xfrm>
            <a:custGeom>
              <a:rect b="b" l="l" r="r" t="t"/>
              <a:pathLst>
                <a:path extrusionOk="0" h="807" w="807">
                  <a:moveTo>
                    <a:pt x="403" y="0"/>
                  </a:moveTo>
                  <a:cubicBezTo>
                    <a:pt x="181" y="0"/>
                    <a:pt x="0" y="180"/>
                    <a:pt x="0" y="403"/>
                  </a:cubicBezTo>
                  <a:cubicBezTo>
                    <a:pt x="0" y="626"/>
                    <a:pt x="181" y="806"/>
                    <a:pt x="403" y="806"/>
                  </a:cubicBezTo>
                  <a:cubicBezTo>
                    <a:pt x="626" y="806"/>
                    <a:pt x="806" y="626"/>
                    <a:pt x="806" y="403"/>
                  </a:cubicBezTo>
                  <a:cubicBezTo>
                    <a:pt x="806" y="180"/>
                    <a:pt x="626" y="0"/>
                    <a:pt x="4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6"/>
            <p:cNvSpPr/>
            <p:nvPr/>
          </p:nvSpPr>
          <p:spPr>
            <a:xfrm>
              <a:off x="833854" y="1652592"/>
              <a:ext cx="151735" cy="110100"/>
            </a:xfrm>
            <a:custGeom>
              <a:rect b="b" l="l" r="r" t="t"/>
              <a:pathLst>
                <a:path extrusionOk="0" h="4030" w="5554">
                  <a:moveTo>
                    <a:pt x="2777" y="807"/>
                  </a:moveTo>
                  <a:cubicBezTo>
                    <a:pt x="3444" y="807"/>
                    <a:pt x="3986" y="1349"/>
                    <a:pt x="3986" y="2016"/>
                  </a:cubicBezTo>
                  <a:cubicBezTo>
                    <a:pt x="3986" y="2683"/>
                    <a:pt x="3444" y="3225"/>
                    <a:pt x="2777" y="3225"/>
                  </a:cubicBezTo>
                  <a:cubicBezTo>
                    <a:pt x="2111" y="3225"/>
                    <a:pt x="1569" y="2683"/>
                    <a:pt x="1569" y="2016"/>
                  </a:cubicBezTo>
                  <a:cubicBezTo>
                    <a:pt x="1569" y="1349"/>
                    <a:pt x="2111" y="807"/>
                    <a:pt x="2777" y="807"/>
                  </a:cubicBezTo>
                  <a:close/>
                  <a:moveTo>
                    <a:pt x="2777" y="0"/>
                  </a:moveTo>
                  <a:cubicBezTo>
                    <a:pt x="1163" y="0"/>
                    <a:pt x="256" y="1516"/>
                    <a:pt x="1" y="2015"/>
                  </a:cubicBezTo>
                  <a:cubicBezTo>
                    <a:pt x="106" y="2220"/>
                    <a:pt x="323" y="2601"/>
                    <a:pt x="654" y="2974"/>
                  </a:cubicBezTo>
                  <a:cubicBezTo>
                    <a:pt x="1274" y="3676"/>
                    <a:pt x="1988" y="4029"/>
                    <a:pt x="2777" y="4029"/>
                  </a:cubicBezTo>
                  <a:cubicBezTo>
                    <a:pt x="4390" y="4029"/>
                    <a:pt x="5299" y="2513"/>
                    <a:pt x="5554" y="2015"/>
                  </a:cubicBezTo>
                  <a:cubicBezTo>
                    <a:pt x="5447" y="1810"/>
                    <a:pt x="5231" y="1429"/>
                    <a:pt x="4899" y="1055"/>
                  </a:cubicBezTo>
                  <a:cubicBezTo>
                    <a:pt x="4281" y="355"/>
                    <a:pt x="3567" y="0"/>
                    <a:pt x="2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6"/>
            <p:cNvSpPr/>
            <p:nvPr/>
          </p:nvSpPr>
          <p:spPr>
            <a:xfrm>
              <a:off x="721870" y="1497824"/>
              <a:ext cx="375650" cy="66087"/>
            </a:xfrm>
            <a:custGeom>
              <a:rect b="b" l="l" r="r" t="t"/>
              <a:pathLst>
                <a:path extrusionOk="0" h="2419" w="13750">
                  <a:moveTo>
                    <a:pt x="2418" y="807"/>
                  </a:moveTo>
                  <a:lnTo>
                    <a:pt x="2418" y="1612"/>
                  </a:lnTo>
                  <a:lnTo>
                    <a:pt x="1612" y="1612"/>
                  </a:lnTo>
                  <a:lnTo>
                    <a:pt x="1612" y="807"/>
                  </a:lnTo>
                  <a:close/>
                  <a:moveTo>
                    <a:pt x="4029" y="807"/>
                  </a:moveTo>
                  <a:lnTo>
                    <a:pt x="4029" y="1612"/>
                  </a:lnTo>
                  <a:lnTo>
                    <a:pt x="3224" y="1612"/>
                  </a:lnTo>
                  <a:lnTo>
                    <a:pt x="3224" y="807"/>
                  </a:lnTo>
                  <a:close/>
                  <a:moveTo>
                    <a:pt x="5640" y="807"/>
                  </a:moveTo>
                  <a:lnTo>
                    <a:pt x="5640" y="1612"/>
                  </a:lnTo>
                  <a:lnTo>
                    <a:pt x="4834" y="1612"/>
                  </a:lnTo>
                  <a:lnTo>
                    <a:pt x="4834" y="807"/>
                  </a:lnTo>
                  <a:close/>
                  <a:moveTo>
                    <a:pt x="0" y="1"/>
                  </a:moveTo>
                  <a:lnTo>
                    <a:pt x="0" y="2418"/>
                  </a:lnTo>
                  <a:lnTo>
                    <a:pt x="13749" y="2418"/>
                  </a:lnTo>
                  <a:lnTo>
                    <a:pt x="13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56"/>
          <p:cNvGrpSpPr/>
          <p:nvPr/>
        </p:nvGrpSpPr>
        <p:grpSpPr>
          <a:xfrm>
            <a:off x="6981440" y="1737961"/>
            <a:ext cx="548712" cy="475043"/>
            <a:chOff x="721870" y="2710532"/>
            <a:chExt cx="375650" cy="331665"/>
          </a:xfrm>
        </p:grpSpPr>
        <p:sp>
          <p:nvSpPr>
            <p:cNvPr id="1212" name="Google Shape;1212;p56"/>
            <p:cNvSpPr/>
            <p:nvPr/>
          </p:nvSpPr>
          <p:spPr>
            <a:xfrm>
              <a:off x="842897" y="2864562"/>
              <a:ext cx="133567" cy="111575"/>
            </a:xfrm>
            <a:custGeom>
              <a:rect b="b" l="l" r="r" t="t"/>
              <a:pathLst>
                <a:path extrusionOk="0" h="4084" w="4889">
                  <a:moveTo>
                    <a:pt x="1613" y="806"/>
                  </a:moveTo>
                  <a:lnTo>
                    <a:pt x="1613" y="1612"/>
                  </a:lnTo>
                  <a:lnTo>
                    <a:pt x="807" y="1612"/>
                  </a:lnTo>
                  <a:lnTo>
                    <a:pt x="807" y="806"/>
                  </a:lnTo>
                  <a:close/>
                  <a:moveTo>
                    <a:pt x="4083" y="806"/>
                  </a:moveTo>
                  <a:lnTo>
                    <a:pt x="4083" y="1612"/>
                  </a:lnTo>
                  <a:lnTo>
                    <a:pt x="3277" y="1612"/>
                  </a:lnTo>
                  <a:lnTo>
                    <a:pt x="3277" y="806"/>
                  </a:lnTo>
                  <a:close/>
                  <a:moveTo>
                    <a:pt x="4083" y="2418"/>
                  </a:moveTo>
                  <a:lnTo>
                    <a:pt x="4083" y="3224"/>
                  </a:lnTo>
                  <a:lnTo>
                    <a:pt x="807" y="3224"/>
                  </a:lnTo>
                  <a:lnTo>
                    <a:pt x="807" y="2418"/>
                  </a:lnTo>
                  <a:close/>
                  <a:moveTo>
                    <a:pt x="1" y="0"/>
                  </a:moveTo>
                  <a:lnTo>
                    <a:pt x="1" y="4084"/>
                  </a:lnTo>
                  <a:lnTo>
                    <a:pt x="4889" y="4084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721870" y="2798584"/>
              <a:ext cx="375650" cy="243612"/>
            </a:xfrm>
            <a:custGeom>
              <a:rect b="b" l="l" r="r" t="t"/>
              <a:pathLst>
                <a:path extrusionOk="0" h="8917" w="13750">
                  <a:moveTo>
                    <a:pt x="10125" y="1612"/>
                  </a:moveTo>
                  <a:lnTo>
                    <a:pt x="10125" y="4055"/>
                  </a:lnTo>
                  <a:lnTo>
                    <a:pt x="10930" y="4055"/>
                  </a:lnTo>
                  <a:lnTo>
                    <a:pt x="10930" y="3249"/>
                  </a:lnTo>
                  <a:lnTo>
                    <a:pt x="11736" y="3249"/>
                  </a:lnTo>
                  <a:lnTo>
                    <a:pt x="11736" y="5667"/>
                  </a:lnTo>
                  <a:lnTo>
                    <a:pt x="10930" y="5667"/>
                  </a:lnTo>
                  <a:lnTo>
                    <a:pt x="10930" y="4861"/>
                  </a:lnTo>
                  <a:lnTo>
                    <a:pt x="10125" y="4861"/>
                  </a:lnTo>
                  <a:lnTo>
                    <a:pt x="10125" y="7305"/>
                  </a:lnTo>
                  <a:lnTo>
                    <a:pt x="3627" y="7305"/>
                  </a:lnTo>
                  <a:lnTo>
                    <a:pt x="3627" y="4861"/>
                  </a:lnTo>
                  <a:lnTo>
                    <a:pt x="2821" y="4861"/>
                  </a:lnTo>
                  <a:lnTo>
                    <a:pt x="2821" y="5667"/>
                  </a:lnTo>
                  <a:lnTo>
                    <a:pt x="2015" y="5667"/>
                  </a:lnTo>
                  <a:lnTo>
                    <a:pt x="2015" y="3249"/>
                  </a:lnTo>
                  <a:lnTo>
                    <a:pt x="2821" y="3249"/>
                  </a:lnTo>
                  <a:lnTo>
                    <a:pt x="2821" y="4055"/>
                  </a:lnTo>
                  <a:lnTo>
                    <a:pt x="3627" y="4055"/>
                  </a:lnTo>
                  <a:lnTo>
                    <a:pt x="3627" y="1612"/>
                  </a:lnTo>
                  <a:close/>
                  <a:moveTo>
                    <a:pt x="0" y="1"/>
                  </a:moveTo>
                  <a:lnTo>
                    <a:pt x="0" y="8916"/>
                  </a:lnTo>
                  <a:lnTo>
                    <a:pt x="13749" y="8916"/>
                  </a:lnTo>
                  <a:lnTo>
                    <a:pt x="137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6"/>
            <p:cNvSpPr/>
            <p:nvPr/>
          </p:nvSpPr>
          <p:spPr>
            <a:xfrm>
              <a:off x="721870" y="2710532"/>
              <a:ext cx="375650" cy="66060"/>
            </a:xfrm>
            <a:custGeom>
              <a:rect b="b" l="l" r="r" t="t"/>
              <a:pathLst>
                <a:path extrusionOk="0" h="2418" w="13750">
                  <a:moveTo>
                    <a:pt x="2418" y="806"/>
                  </a:moveTo>
                  <a:lnTo>
                    <a:pt x="2418" y="1612"/>
                  </a:lnTo>
                  <a:lnTo>
                    <a:pt x="1612" y="1612"/>
                  </a:lnTo>
                  <a:lnTo>
                    <a:pt x="1612" y="806"/>
                  </a:lnTo>
                  <a:close/>
                  <a:moveTo>
                    <a:pt x="4029" y="806"/>
                  </a:moveTo>
                  <a:lnTo>
                    <a:pt x="4029" y="1612"/>
                  </a:lnTo>
                  <a:lnTo>
                    <a:pt x="3224" y="1612"/>
                  </a:lnTo>
                  <a:lnTo>
                    <a:pt x="3224" y="806"/>
                  </a:lnTo>
                  <a:close/>
                  <a:moveTo>
                    <a:pt x="5640" y="806"/>
                  </a:moveTo>
                  <a:lnTo>
                    <a:pt x="5640" y="1612"/>
                  </a:lnTo>
                  <a:lnTo>
                    <a:pt x="4834" y="1612"/>
                  </a:lnTo>
                  <a:lnTo>
                    <a:pt x="4834" y="806"/>
                  </a:lnTo>
                  <a:close/>
                  <a:moveTo>
                    <a:pt x="0" y="0"/>
                  </a:moveTo>
                  <a:lnTo>
                    <a:pt x="0" y="2418"/>
                  </a:lnTo>
                  <a:lnTo>
                    <a:pt x="13749" y="2418"/>
                  </a:lnTo>
                  <a:lnTo>
                    <a:pt x="1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57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di Rete</a:t>
            </a:r>
            <a:endParaRPr/>
          </a:p>
        </p:txBody>
      </p:sp>
      <p:grpSp>
        <p:nvGrpSpPr>
          <p:cNvPr id="1220" name="Google Shape;1220;p57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221" name="Google Shape;1221;p57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7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7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7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57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226" name="Google Shape;1226;p57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7" name="Google Shape;1227;p57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1228" name="Google Shape;1228;p5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8" name="Google Shape;12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7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58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di Rete</a:t>
            </a:r>
            <a:endParaRPr/>
          </a:p>
        </p:txBody>
      </p:sp>
      <p:grpSp>
        <p:nvGrpSpPr>
          <p:cNvPr id="1244" name="Google Shape;1244;p58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245" name="Google Shape;1245;p5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58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250" name="Google Shape;1250;p58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51" name="Google Shape;1251;p58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1252" name="Google Shape;1252;p5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2" name="Google Shape;12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7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3" name="Google Shape;1263;p58"/>
          <p:cNvGrpSpPr/>
          <p:nvPr/>
        </p:nvGrpSpPr>
        <p:grpSpPr>
          <a:xfrm>
            <a:off x="2307900" y="1164950"/>
            <a:ext cx="6671375" cy="939300"/>
            <a:chOff x="2197825" y="1157600"/>
            <a:chExt cx="6671375" cy="939300"/>
          </a:xfrm>
        </p:grpSpPr>
        <p:sp>
          <p:nvSpPr>
            <p:cNvPr id="1264" name="Google Shape;1264;p58"/>
            <p:cNvSpPr/>
            <p:nvPr/>
          </p:nvSpPr>
          <p:spPr>
            <a:xfrm>
              <a:off x="5228100" y="1157600"/>
              <a:ext cx="3641100" cy="9393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Abilitiamo il nat sul server, in modo che i pacchetti verso HostB1 vengano mascherati con l’interfaccia privata verso la LAN-B1. 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t/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L’HostB1 è unaware della connessione VPN, e senza NAT non potrebbe rispondere ai messaggi di HostB2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</p:txBody>
        </p:sp>
        <p:sp>
          <p:nvSpPr>
            <p:cNvPr id="1265" name="Google Shape;1265;p58"/>
            <p:cNvSpPr/>
            <p:nvPr/>
          </p:nvSpPr>
          <p:spPr>
            <a:xfrm>
              <a:off x="2197825" y="1157600"/>
              <a:ext cx="3428400" cy="939300"/>
            </a:xfrm>
            <a:prstGeom prst="wedgeRectCallout">
              <a:avLst>
                <a:gd fmla="val -68735" name="adj1"/>
                <a:gd fmla="val 97818" name="adj2"/>
              </a:avLst>
            </a:prstGeom>
            <a:solidFill>
              <a:srgbClr val="302F2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ip route del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&gt;/dev/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null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ip addr add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2.0.0.1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24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dev eth1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&gt;/dev/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null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ip addr add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192.168.17.2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24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dev eth0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&gt;/dev/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null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ip route add 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default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via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2.0.0.2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&gt;/dev/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null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iptables -t nat -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POSTROUTING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-o eth0 -j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MASQUERADE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echo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&gt; /proc/sys/net/ipv4/ip_forward</a:t>
              </a:r>
              <a:endParaRPr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"/>
          <p:cNvSpPr/>
          <p:nvPr/>
        </p:nvSpPr>
        <p:spPr>
          <a:xfrm rot="867070">
            <a:off x="84868" y="313652"/>
            <a:ext cx="4896751" cy="4292248"/>
          </a:xfrm>
          <a:custGeom>
            <a:rect b="b" l="l" r="r" t="t"/>
            <a:pathLst>
              <a:path extrusionOk="0" h="19665" w="21945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2"/>
          <p:cNvSpPr txBox="1"/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INTRODUZIONE</a:t>
            </a:r>
            <a:endParaRPr/>
          </a:p>
        </p:txBody>
      </p:sp>
      <p:sp>
        <p:nvSpPr>
          <p:cNvPr id="488" name="Google Shape;488;p32"/>
          <p:cNvSpPr txBox="1"/>
          <p:nvPr>
            <p:ph idx="2" type="title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9" name="Google Shape;489;p32"/>
          <p:cNvSpPr txBox="1"/>
          <p:nvPr>
            <p:ph idx="1" type="subTitle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Overview</a:t>
            </a:r>
            <a:endParaRPr/>
          </a:p>
        </p:txBody>
      </p:sp>
      <p:grpSp>
        <p:nvGrpSpPr>
          <p:cNvPr id="490" name="Google Shape;490;p32"/>
          <p:cNvGrpSpPr/>
          <p:nvPr/>
        </p:nvGrpSpPr>
        <p:grpSpPr>
          <a:xfrm>
            <a:off x="6587340" y="4253004"/>
            <a:ext cx="300770" cy="54726"/>
            <a:chOff x="4770650" y="685575"/>
            <a:chExt cx="158250" cy="28800"/>
          </a:xfrm>
        </p:grpSpPr>
        <p:sp>
          <p:nvSpPr>
            <p:cNvPr id="491" name="Google Shape;491;p32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32"/>
          <p:cNvGrpSpPr/>
          <p:nvPr/>
        </p:nvGrpSpPr>
        <p:grpSpPr>
          <a:xfrm flipH="1" rot="10800000">
            <a:off x="6323493" y="404394"/>
            <a:ext cx="4210803" cy="748080"/>
            <a:chOff x="6135243" y="693226"/>
            <a:chExt cx="4210803" cy="748080"/>
          </a:xfrm>
        </p:grpSpPr>
        <p:sp>
          <p:nvSpPr>
            <p:cNvPr id="495" name="Google Shape;495;p3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4297659" y="470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0" name="Google Shape;5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50" y="527950"/>
            <a:ext cx="3863649" cy="386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9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di Rete</a:t>
            </a:r>
            <a:endParaRPr/>
          </a:p>
        </p:txBody>
      </p:sp>
      <p:grpSp>
        <p:nvGrpSpPr>
          <p:cNvPr id="1271" name="Google Shape;1271;p59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272" name="Google Shape;1272;p5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59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277" name="Google Shape;1277;p59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78" name="Google Shape;1278;p59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1279" name="Google Shape;1279;p5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9" name="Google Shape;12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7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0" name="Google Shape;1290;p59"/>
          <p:cNvGrpSpPr/>
          <p:nvPr/>
        </p:nvGrpSpPr>
        <p:grpSpPr>
          <a:xfrm>
            <a:off x="1199925" y="1100600"/>
            <a:ext cx="7098700" cy="1995900"/>
            <a:chOff x="1199925" y="1100600"/>
            <a:chExt cx="7098700" cy="1995900"/>
          </a:xfrm>
        </p:grpSpPr>
        <p:sp>
          <p:nvSpPr>
            <p:cNvPr id="1291" name="Google Shape;1291;p59"/>
            <p:cNvSpPr/>
            <p:nvPr/>
          </p:nvSpPr>
          <p:spPr>
            <a:xfrm>
              <a:off x="4099825" y="1100600"/>
              <a:ext cx="4198800" cy="11592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Oltre la configurazione già analizzata per BGP/MPLS, è necessario configurare il NAT su PE3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In questo modo i pacchetti verso HostB1 e ovpn-server saranno mascherati con l’interfaccia di loopback di PE3, ovvero 1.1.1.3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t/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Così facendo possiamo sfruttare le rotte BGP già note per raggiungere AS200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1199925" y="1100600"/>
              <a:ext cx="3310800" cy="1995900"/>
            </a:xfrm>
            <a:prstGeom prst="wedgeRectCallout">
              <a:avLst>
                <a:gd fmla="val 77534" name="adj1"/>
                <a:gd fmla="val 72051" name="adj2"/>
              </a:avLst>
            </a:prstGeom>
            <a:solidFill>
              <a:srgbClr val="302F2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configure terminal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interface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CE93D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g1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...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ip nat outside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...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exit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interface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CE93D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...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ip nat inside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...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exit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access-list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101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permit ip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192.168.16.0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0.0.0.255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any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ip nat inside source list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101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interface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en" sz="750">
                  <a:solidFill>
                    <a:srgbClr val="CE93D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g1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overload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60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di Rete</a:t>
            </a:r>
            <a:endParaRPr/>
          </a:p>
        </p:txBody>
      </p:sp>
      <p:grpSp>
        <p:nvGrpSpPr>
          <p:cNvPr id="1298" name="Google Shape;1298;p60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299" name="Google Shape;1299;p60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60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304" name="Google Shape;1304;p60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5" name="Google Shape;1305;p60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1306" name="Google Shape;1306;p6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6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6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6" name="Google Shape;13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7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60"/>
          <p:cNvSpPr/>
          <p:nvPr/>
        </p:nvSpPr>
        <p:spPr>
          <a:xfrm>
            <a:off x="5998525" y="3499950"/>
            <a:ext cx="2351400" cy="492600"/>
          </a:xfrm>
          <a:prstGeom prst="wedgeRectCallout">
            <a:avLst>
              <a:gd fmla="val -64209" name="adj1"/>
              <a:gd fmla="val 85546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addr add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192.168.16.2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dev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route add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via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192.168.16.1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8" name="Google Shape;1318;p60"/>
          <p:cNvSpPr/>
          <p:nvPr/>
        </p:nvSpPr>
        <p:spPr>
          <a:xfrm>
            <a:off x="2239750" y="1120950"/>
            <a:ext cx="2351400" cy="492600"/>
          </a:xfrm>
          <a:prstGeom prst="wedgeRectCallout">
            <a:avLst>
              <a:gd fmla="val -76602" name="adj1"/>
              <a:gd fmla="val 81415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addr add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192.168.16.2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dev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route add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via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192.168.16.1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1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di Rete</a:t>
            </a:r>
            <a:endParaRPr/>
          </a:p>
        </p:txBody>
      </p:sp>
      <p:grpSp>
        <p:nvGrpSpPr>
          <p:cNvPr id="1324" name="Google Shape;1324;p61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325" name="Google Shape;1325;p6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61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330" name="Google Shape;1330;p61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1" name="Google Shape;1331;p61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1332" name="Google Shape;1332;p6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2" name="Google Shape;13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7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3" name="Google Shape;1343;p61"/>
          <p:cNvGrpSpPr/>
          <p:nvPr/>
        </p:nvGrpSpPr>
        <p:grpSpPr>
          <a:xfrm>
            <a:off x="2445175" y="1219775"/>
            <a:ext cx="6469900" cy="1320000"/>
            <a:chOff x="2151675" y="1051025"/>
            <a:chExt cx="6469900" cy="1320000"/>
          </a:xfrm>
        </p:grpSpPr>
        <p:sp>
          <p:nvSpPr>
            <p:cNvPr id="1344" name="Google Shape;1344;p61"/>
            <p:cNvSpPr/>
            <p:nvPr/>
          </p:nvSpPr>
          <p:spPr>
            <a:xfrm>
              <a:off x="4950475" y="1051025"/>
              <a:ext cx="3671100" cy="1320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Creazione del certificato e della chiave privata della CA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Creazione del certificato e della chiave privata del Server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Creazione dei Parametri Diffie-Hellman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Creazione del certificato e della chiave privata dell’ HostB2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</p:txBody>
        </p:sp>
        <p:sp>
          <p:nvSpPr>
            <p:cNvPr id="1345" name="Google Shape;1345;p61"/>
            <p:cNvSpPr/>
            <p:nvPr/>
          </p:nvSpPr>
          <p:spPr>
            <a:xfrm>
              <a:off x="2151675" y="1051025"/>
              <a:ext cx="3243300" cy="1320000"/>
            </a:xfrm>
            <a:prstGeom prst="wedgeRectCallout">
              <a:avLst>
                <a:gd fmla="val -72680" name="adj1"/>
                <a:gd fmla="val 51589" name="adj2"/>
              </a:avLst>
            </a:prstGeom>
            <a:solidFill>
              <a:srgbClr val="302F2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openssl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rand -writerand /.rnd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CE93D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cd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/usr/share/easy-rsa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&gt;/dev/null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CE93D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source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./vars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&gt;/dev/null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./clean-all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&gt;/dev/null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./build-ca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&lt; /.ovpn_tmp/ca_cred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./build-key-server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server &lt; /.ovpn_tmp/server_cred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./build-dh</a:t>
              </a:r>
              <a:endParaRPr b="1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./build-key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hostB2 &lt; /.ovpn_tmp/b2_cred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62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OpenVPN</a:t>
            </a:r>
            <a:endParaRPr/>
          </a:p>
        </p:txBody>
      </p:sp>
      <p:grpSp>
        <p:nvGrpSpPr>
          <p:cNvPr id="1351" name="Google Shape;1351;p62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352" name="Google Shape;1352;p62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62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357" name="Google Shape;1357;p62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8" name="Google Shape;1358;p62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1359" name="Google Shape;1359;p6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9" name="Google Shape;13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7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0" name="Google Shape;1370;p62"/>
          <p:cNvGrpSpPr/>
          <p:nvPr/>
        </p:nvGrpSpPr>
        <p:grpSpPr>
          <a:xfrm>
            <a:off x="2445175" y="1108100"/>
            <a:ext cx="6217175" cy="2016000"/>
            <a:chOff x="2445175" y="955700"/>
            <a:chExt cx="6217175" cy="2016000"/>
          </a:xfrm>
        </p:grpSpPr>
        <p:sp>
          <p:nvSpPr>
            <p:cNvPr id="1371" name="Google Shape;1371;p62"/>
            <p:cNvSpPr/>
            <p:nvPr/>
          </p:nvSpPr>
          <p:spPr>
            <a:xfrm>
              <a:off x="5208450" y="955700"/>
              <a:ext cx="3453900" cy="2016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Specifichiamo l’indirizzo remoto assegnato al server nella overlay topology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Inviamo la rotta statica “192.168.17.0 via tunnel” al client che effettua una connessione con il server.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Indichiamo al server che 192.168.16.0 è  raggiungibile tramite tunnel.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-2857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○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Questo perché il client è in una rete privata ed il server non può conoscere la rotta IP per raggiungerlo.</a:t>
              </a:r>
              <a:endParaRPr/>
            </a:p>
          </p:txBody>
        </p:sp>
        <p:grpSp>
          <p:nvGrpSpPr>
            <p:cNvPr id="1372" name="Google Shape;1372;p62"/>
            <p:cNvGrpSpPr/>
            <p:nvPr/>
          </p:nvGrpSpPr>
          <p:grpSpPr>
            <a:xfrm>
              <a:off x="2445175" y="955700"/>
              <a:ext cx="3243300" cy="2016000"/>
              <a:chOff x="2445175" y="955700"/>
              <a:chExt cx="3243300" cy="2016000"/>
            </a:xfrm>
          </p:grpSpPr>
          <p:sp>
            <p:nvSpPr>
              <p:cNvPr id="1373" name="Google Shape;1373;p62"/>
              <p:cNvSpPr/>
              <p:nvPr/>
            </p:nvSpPr>
            <p:spPr>
              <a:xfrm>
                <a:off x="2445175" y="955700"/>
                <a:ext cx="3243300" cy="2016000"/>
              </a:xfrm>
              <a:prstGeom prst="wedgeRectCallout">
                <a:avLst>
                  <a:gd fmla="val -73811" name="adj1"/>
                  <a:gd fmla="val 20964" name="adj2"/>
                </a:avLst>
              </a:prstGeom>
              <a:solidFill>
                <a:srgbClr val="302F2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50">
                  <a:solidFill>
                    <a:schemeClr val="dk1"/>
                  </a:solidFill>
                  <a:highlight>
                    <a:schemeClr val="lt1"/>
                  </a:highlight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port 1194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proto udp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dev tun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ca keys/ca.crt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cert keys/server.crt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key keys/server.key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dh keys/dh2048.pem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server 192.168.100.0 255.255.255.0</a:t>
                </a:r>
                <a:endParaRPr b="1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push "route 192.168.17.0 255.255.255.0"</a:t>
                </a:r>
                <a:endParaRPr b="1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route 192.168.16.0 255.255.255.0</a:t>
                </a:r>
                <a:endParaRPr b="1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client-config-dir ccd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keepalive 10 120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cipher AES-256-CBC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management 127.0.0.1 7505</a:t>
                </a:r>
                <a:endParaRPr sz="750">
                  <a:solidFill>
                    <a:srgbClr val="00FF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1374" name="Google Shape;1374;p62"/>
              <p:cNvSpPr/>
              <p:nvPr/>
            </p:nvSpPr>
            <p:spPr>
              <a:xfrm>
                <a:off x="2494700" y="997875"/>
                <a:ext cx="3133200" cy="192300"/>
              </a:xfrm>
              <a:prstGeom prst="rect">
                <a:avLst/>
              </a:prstGeom>
              <a:solidFill>
                <a:srgbClr val="FFD8A4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50">
                    <a:solidFill>
                      <a:schemeClr val="dk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File: </a:t>
                </a:r>
                <a:r>
                  <a:rPr b="1" lang="en" sz="750" u="sng">
                    <a:solidFill>
                      <a:schemeClr val="dk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/gns3volumes/openvpn/server.ovpn</a:t>
                </a:r>
                <a:endParaRPr b="1" u="sng"/>
              </a:p>
            </p:txBody>
          </p:sp>
        </p:grpSp>
      </p:grpSp>
      <p:grpSp>
        <p:nvGrpSpPr>
          <p:cNvPr id="1375" name="Google Shape;1375;p62"/>
          <p:cNvGrpSpPr/>
          <p:nvPr/>
        </p:nvGrpSpPr>
        <p:grpSpPr>
          <a:xfrm>
            <a:off x="1897713" y="3628025"/>
            <a:ext cx="5275175" cy="572700"/>
            <a:chOff x="2527400" y="3402275"/>
            <a:chExt cx="5275175" cy="572700"/>
          </a:xfrm>
        </p:grpSpPr>
        <p:sp>
          <p:nvSpPr>
            <p:cNvPr id="1376" name="Google Shape;1376;p62"/>
            <p:cNvSpPr/>
            <p:nvPr/>
          </p:nvSpPr>
          <p:spPr>
            <a:xfrm>
              <a:off x="4977775" y="3402275"/>
              <a:ext cx="2824800" cy="5727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Imposta il collegamento point-to-point con il client nella overlay topology</a:t>
              </a:r>
              <a:endParaRPr/>
            </a:p>
          </p:txBody>
        </p:sp>
        <p:grpSp>
          <p:nvGrpSpPr>
            <p:cNvPr id="1377" name="Google Shape;1377;p62"/>
            <p:cNvGrpSpPr/>
            <p:nvPr/>
          </p:nvGrpSpPr>
          <p:grpSpPr>
            <a:xfrm>
              <a:off x="2527400" y="3402275"/>
              <a:ext cx="2824800" cy="572700"/>
              <a:chOff x="5752650" y="2296600"/>
              <a:chExt cx="2824800" cy="572700"/>
            </a:xfrm>
          </p:grpSpPr>
          <p:sp>
            <p:nvSpPr>
              <p:cNvPr id="1378" name="Google Shape;1378;p62"/>
              <p:cNvSpPr/>
              <p:nvPr/>
            </p:nvSpPr>
            <p:spPr>
              <a:xfrm>
                <a:off x="5752650" y="2296600"/>
                <a:ext cx="2824800" cy="572700"/>
              </a:xfrm>
              <a:prstGeom prst="wedgeRectCallout">
                <a:avLst>
                  <a:gd fmla="val -58737" name="adj1"/>
                  <a:gd fmla="val -228671" name="adj2"/>
                </a:avLst>
              </a:prstGeom>
              <a:solidFill>
                <a:srgbClr val="302F2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if-config-push 192.168.100.105 192.168.100.106</a:t>
                </a:r>
                <a:endParaRPr sz="750">
                  <a:solidFill>
                    <a:schemeClr val="dk1"/>
                  </a:solidFill>
                  <a:highlight>
                    <a:schemeClr val="lt1"/>
                  </a:highlight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1379" name="Google Shape;1379;p62"/>
              <p:cNvSpPr/>
              <p:nvPr/>
            </p:nvSpPr>
            <p:spPr>
              <a:xfrm>
                <a:off x="5807550" y="2339025"/>
                <a:ext cx="2715000" cy="192300"/>
              </a:xfrm>
              <a:prstGeom prst="rect">
                <a:avLst/>
              </a:prstGeom>
              <a:solidFill>
                <a:srgbClr val="FFD8A4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50">
                    <a:solidFill>
                      <a:schemeClr val="dk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File: </a:t>
                </a:r>
                <a:r>
                  <a:rPr b="1" lang="en" sz="750" u="sng">
                    <a:solidFill>
                      <a:schemeClr val="dk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/gns3volumes/openvpn/server.ovpn</a:t>
                </a:r>
                <a:endParaRPr b="1" u="sng"/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63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OpenVPN</a:t>
            </a:r>
            <a:endParaRPr/>
          </a:p>
        </p:txBody>
      </p:sp>
      <p:grpSp>
        <p:nvGrpSpPr>
          <p:cNvPr id="1385" name="Google Shape;1385;p63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386" name="Google Shape;1386;p6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0" name="Google Shape;1390;p63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391" name="Google Shape;1391;p63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92" name="Google Shape;1392;p63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1393" name="Google Shape;1393;p6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3" name="Google Shape;14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7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4" name="Google Shape;1404;p63"/>
          <p:cNvGrpSpPr/>
          <p:nvPr/>
        </p:nvGrpSpPr>
        <p:grpSpPr>
          <a:xfrm>
            <a:off x="1686325" y="1682025"/>
            <a:ext cx="5746500" cy="1622154"/>
            <a:chOff x="1965150" y="1051025"/>
            <a:chExt cx="5746500" cy="1622154"/>
          </a:xfrm>
        </p:grpSpPr>
        <p:sp>
          <p:nvSpPr>
            <p:cNvPr id="1405" name="Google Shape;1405;p63"/>
            <p:cNvSpPr/>
            <p:nvPr/>
          </p:nvSpPr>
          <p:spPr>
            <a:xfrm>
              <a:off x="4822950" y="1051050"/>
              <a:ext cx="2888700" cy="16221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Electrolize"/>
                <a:buChar char="●"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Si specifica l’interfaccia pubblica con cui raggiungere il server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OpenVPN.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In questo modo è possibile  effettuare la connessione TLS e stabilire il tunnel con il server.</a:t>
              </a:r>
              <a:endParaRPr/>
            </a:p>
          </p:txBody>
        </p:sp>
        <p:grpSp>
          <p:nvGrpSpPr>
            <p:cNvPr id="1406" name="Google Shape;1406;p63"/>
            <p:cNvGrpSpPr/>
            <p:nvPr/>
          </p:nvGrpSpPr>
          <p:grpSpPr>
            <a:xfrm>
              <a:off x="1965150" y="1051025"/>
              <a:ext cx="3243300" cy="1622154"/>
              <a:chOff x="2445175" y="955705"/>
              <a:chExt cx="3243300" cy="1797600"/>
            </a:xfrm>
          </p:grpSpPr>
          <p:sp>
            <p:nvSpPr>
              <p:cNvPr id="1407" name="Google Shape;1407;p63"/>
              <p:cNvSpPr/>
              <p:nvPr/>
            </p:nvSpPr>
            <p:spPr>
              <a:xfrm>
                <a:off x="2445175" y="955705"/>
                <a:ext cx="3243300" cy="1797600"/>
              </a:xfrm>
              <a:prstGeom prst="wedgeRectCallout">
                <a:avLst>
                  <a:gd fmla="val 66322" name="adj1"/>
                  <a:gd fmla="val 102324" name="adj2"/>
                </a:avLst>
              </a:prstGeom>
              <a:solidFill>
                <a:srgbClr val="302F2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50">
                  <a:solidFill>
                    <a:schemeClr val="dk1"/>
                  </a:solidFill>
                  <a:highlight>
                    <a:schemeClr val="lt1"/>
                  </a:highlight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client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dev tun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proto udp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remote 2.0.0.1 1194</a:t>
                </a:r>
                <a:endParaRPr b="1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resolv-retry infinite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ca keys/ca.crt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cert keys/hostB2.crt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key keys/hostB2.key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remote-cert-tls server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cipher AES-256-CBC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management 127.0.0.1 7505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1408" name="Google Shape;1408;p63"/>
              <p:cNvSpPr/>
              <p:nvPr/>
            </p:nvSpPr>
            <p:spPr>
              <a:xfrm>
                <a:off x="2494700" y="997875"/>
                <a:ext cx="3133200" cy="192300"/>
              </a:xfrm>
              <a:prstGeom prst="rect">
                <a:avLst/>
              </a:prstGeom>
              <a:solidFill>
                <a:srgbClr val="FFD8A4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50">
                    <a:solidFill>
                      <a:schemeClr val="dk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File: </a:t>
                </a:r>
                <a:r>
                  <a:rPr b="1" lang="en" sz="750" u="sng">
                    <a:solidFill>
                      <a:schemeClr val="dk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/gns3volumes/openvpn/hostB2.ovpn</a:t>
                </a:r>
                <a:endParaRPr b="1" u="sng"/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4"/>
          <p:cNvSpPr txBox="1"/>
          <p:nvPr>
            <p:ph type="title"/>
          </p:nvPr>
        </p:nvSpPr>
        <p:spPr>
          <a:xfrm>
            <a:off x="720000" y="535000"/>
            <a:ext cx="77040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TEST CONFIGURAZIONE OPENVPN</a:t>
            </a:r>
            <a:endParaRPr sz="4300"/>
          </a:p>
        </p:txBody>
      </p:sp>
      <p:sp>
        <p:nvSpPr>
          <p:cNvPr id="1414" name="Google Shape;1414;p64"/>
          <p:cNvSpPr txBox="1"/>
          <p:nvPr>
            <p:ph idx="1" type="body"/>
          </p:nvPr>
        </p:nvSpPr>
        <p:spPr>
          <a:xfrm>
            <a:off x="720000" y="1360025"/>
            <a:ext cx="77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 testare la configurazione OpenVPN sono stati effettuati i seguenti test: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5" name="Google Shape;1415;p64"/>
          <p:cNvSpPr txBox="1"/>
          <p:nvPr>
            <p:ph idx="12" type="sldNum"/>
          </p:nvPr>
        </p:nvSpPr>
        <p:spPr>
          <a:xfrm>
            <a:off x="4339784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6" name="Google Shape;14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300" y="1723875"/>
            <a:ext cx="3687050" cy="32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64"/>
          <p:cNvSpPr txBox="1"/>
          <p:nvPr/>
        </p:nvSpPr>
        <p:spPr>
          <a:xfrm>
            <a:off x="720000" y="1753625"/>
            <a:ext cx="4470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TEST 1: TLS Handshake HostB1-&gt; ovpn-server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NAT nelle richieste verso il Server</a:t>
            </a:r>
            <a:endParaRPr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tunnel stabilito tra Interfaccia di Loopback e Indirizzo pubblico del Server</a:t>
            </a:r>
            <a:endParaRPr/>
          </a:p>
        </p:txBody>
      </p:sp>
      <p:sp>
        <p:nvSpPr>
          <p:cNvPr id="1418" name="Google Shape;1418;p64"/>
          <p:cNvSpPr txBox="1"/>
          <p:nvPr/>
        </p:nvSpPr>
        <p:spPr>
          <a:xfrm>
            <a:off x="720000" y="3821075"/>
            <a:ext cx="447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TEST 3: Ping HostB1-&gt; HostB2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incapsulamento dei pacchetti</a:t>
            </a:r>
            <a:endParaRPr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istradamento su ogni link attraversato</a:t>
            </a:r>
            <a:endParaRPr/>
          </a:p>
        </p:txBody>
      </p:sp>
      <p:grpSp>
        <p:nvGrpSpPr>
          <p:cNvPr id="1419" name="Google Shape;1419;p64"/>
          <p:cNvGrpSpPr/>
          <p:nvPr/>
        </p:nvGrpSpPr>
        <p:grpSpPr>
          <a:xfrm>
            <a:off x="5370054" y="-133398"/>
            <a:ext cx="5253816" cy="1622108"/>
            <a:chOff x="5092229" y="-180802"/>
            <a:chExt cx="5253816" cy="1622108"/>
          </a:xfrm>
        </p:grpSpPr>
        <p:sp>
          <p:nvSpPr>
            <p:cNvPr id="1420" name="Google Shape;1420;p6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64"/>
          <p:cNvSpPr/>
          <p:nvPr/>
        </p:nvSpPr>
        <p:spPr>
          <a:xfrm>
            <a:off x="559552" y="4825678"/>
            <a:ext cx="332042" cy="337481"/>
          </a:xfrm>
          <a:custGeom>
            <a:rect b="b" l="l" r="r" t="t"/>
            <a:pathLst>
              <a:path extrusionOk="0" h="4840" w="4762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1" name="Google Shape;1431;p64"/>
          <p:cNvGrpSpPr/>
          <p:nvPr/>
        </p:nvGrpSpPr>
        <p:grpSpPr>
          <a:xfrm>
            <a:off x="-228478" y="4602572"/>
            <a:ext cx="693340" cy="693340"/>
            <a:chOff x="3601710" y="-660170"/>
            <a:chExt cx="888556" cy="888556"/>
          </a:xfrm>
        </p:grpSpPr>
        <p:sp>
          <p:nvSpPr>
            <p:cNvPr id="1432" name="Google Shape;1432;p64"/>
            <p:cNvSpPr/>
            <p:nvPr/>
          </p:nvSpPr>
          <p:spPr>
            <a:xfrm>
              <a:off x="3633613" y="-585997"/>
              <a:ext cx="838601" cy="740210"/>
            </a:xfrm>
            <a:custGeom>
              <a:rect b="b" l="l" r="r" t="t"/>
              <a:pathLst>
                <a:path extrusionOk="0" h="8283" w="9384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4"/>
            <p:cNvSpPr/>
            <p:nvPr/>
          </p:nvSpPr>
          <p:spPr>
            <a:xfrm>
              <a:off x="3823514" y="8558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4"/>
            <p:cNvSpPr/>
            <p:nvPr/>
          </p:nvSpPr>
          <p:spPr>
            <a:xfrm>
              <a:off x="3608681" y="-138993"/>
              <a:ext cx="145576" cy="163627"/>
            </a:xfrm>
            <a:custGeom>
              <a:rect b="b" l="l" r="r" t="t"/>
              <a:pathLst>
                <a:path extrusionOk="0" h="1831" w="1629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4"/>
            <p:cNvSpPr/>
            <p:nvPr/>
          </p:nvSpPr>
          <p:spPr>
            <a:xfrm>
              <a:off x="3601710" y="-438366"/>
              <a:ext cx="142895" cy="163627"/>
            </a:xfrm>
            <a:custGeom>
              <a:rect b="b" l="l" r="r" t="t"/>
              <a:pathLst>
                <a:path extrusionOk="0" h="1831" w="1599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4"/>
            <p:cNvSpPr/>
            <p:nvPr/>
          </p:nvSpPr>
          <p:spPr>
            <a:xfrm>
              <a:off x="3805462" y="-653199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4"/>
            <p:cNvSpPr/>
            <p:nvPr/>
          </p:nvSpPr>
          <p:spPr>
            <a:xfrm>
              <a:off x="4104835" y="-660170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4"/>
            <p:cNvSpPr/>
            <p:nvPr/>
          </p:nvSpPr>
          <p:spPr>
            <a:xfrm>
              <a:off x="4339061" y="-454988"/>
              <a:ext cx="145665" cy="162197"/>
            </a:xfrm>
            <a:custGeom>
              <a:rect b="b" l="l" r="r" t="t"/>
              <a:pathLst>
                <a:path extrusionOk="0" h="1815" w="163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4"/>
            <p:cNvSpPr/>
            <p:nvPr/>
          </p:nvSpPr>
          <p:spPr>
            <a:xfrm>
              <a:off x="4346031" y="-155615"/>
              <a:ext cx="144235" cy="162197"/>
            </a:xfrm>
            <a:custGeom>
              <a:rect b="b" l="l" r="r" t="t"/>
              <a:pathLst>
                <a:path extrusionOk="0" h="1815" w="1614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4"/>
            <p:cNvSpPr/>
            <p:nvPr/>
          </p:nvSpPr>
          <p:spPr>
            <a:xfrm>
              <a:off x="4122887" y="7861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4"/>
            <p:cNvSpPr/>
            <p:nvPr/>
          </p:nvSpPr>
          <p:spPr>
            <a:xfrm>
              <a:off x="3928786" y="-339975"/>
              <a:ext cx="231634" cy="249596"/>
            </a:xfrm>
            <a:custGeom>
              <a:rect b="b" l="l" r="r" t="t"/>
              <a:pathLst>
                <a:path extrusionOk="0" h="2793" w="2592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64"/>
          <p:cNvSpPr txBox="1"/>
          <p:nvPr/>
        </p:nvSpPr>
        <p:spPr>
          <a:xfrm>
            <a:off x="720000" y="2873100"/>
            <a:ext cx="447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TEST 2: Ping HostB1 -&gt; ovpn-server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Ping ICMP verso 2.0.0.1</a:t>
            </a:r>
            <a:endParaRPr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Ping OpenVPN verso 192.158.100.1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65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1</a:t>
            </a:r>
            <a:r>
              <a:rPr lang="en"/>
              <a:t>: TLS Handshake</a:t>
            </a:r>
            <a:endParaRPr/>
          </a:p>
        </p:txBody>
      </p:sp>
      <p:grpSp>
        <p:nvGrpSpPr>
          <p:cNvPr id="1448" name="Google Shape;1448;p65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449" name="Google Shape;1449;p6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65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454" name="Google Shape;1454;p65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55" name="Google Shape;1455;p65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1456" name="Google Shape;1456;p6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5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5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5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5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6" name="Google Shape;14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7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65"/>
          <p:cNvSpPr/>
          <p:nvPr/>
        </p:nvSpPr>
        <p:spPr>
          <a:xfrm rot="410">
            <a:off x="2163775" y="1834350"/>
            <a:ext cx="2514300" cy="293400"/>
          </a:xfrm>
          <a:prstGeom prst="wedgeRectCallout">
            <a:avLst>
              <a:gd fmla="val -71386" name="adj1"/>
              <a:gd fmla="val 192651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openvpn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/gns3volumes/openvpn/server.ovpn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8" name="Google Shape;1468;p65"/>
          <p:cNvSpPr/>
          <p:nvPr/>
        </p:nvSpPr>
        <p:spPr>
          <a:xfrm rot="410">
            <a:off x="5848175" y="3153400"/>
            <a:ext cx="2514300" cy="293400"/>
          </a:xfrm>
          <a:prstGeom prst="wedgeRectCallout">
            <a:avLst>
              <a:gd fmla="val -61393" name="adj1"/>
              <a:gd fmla="val 278241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openvpn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/gns3volumes/openvpn/hostB2.ovpn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66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1</a:t>
            </a:r>
            <a:r>
              <a:rPr lang="en"/>
              <a:t>: TLS Handshake</a:t>
            </a:r>
            <a:endParaRPr/>
          </a:p>
        </p:txBody>
      </p:sp>
      <p:grpSp>
        <p:nvGrpSpPr>
          <p:cNvPr id="1474" name="Google Shape;1474;p66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475" name="Google Shape;1475;p6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9" name="Google Shape;1479;p66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480" name="Google Shape;1480;p66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81" name="Google Shape;1481;p66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1482" name="Google Shape;1482;p6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6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6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6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2" name="Google Shape;14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7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66"/>
          <p:cNvSpPr/>
          <p:nvPr/>
        </p:nvSpPr>
        <p:spPr>
          <a:xfrm>
            <a:off x="1819675" y="2634100"/>
            <a:ext cx="3830100" cy="1350075"/>
          </a:xfrm>
          <a:custGeom>
            <a:rect b="b" l="l" r="r" t="t"/>
            <a:pathLst>
              <a:path extrusionOk="0" h="54003" w="153204">
                <a:moveTo>
                  <a:pt x="0" y="0"/>
                </a:moveTo>
                <a:cubicBezTo>
                  <a:pt x="3962" y="2788"/>
                  <a:pt x="17756" y="13354"/>
                  <a:pt x="23773" y="16729"/>
                </a:cubicBezTo>
                <a:cubicBezTo>
                  <a:pt x="29790" y="20104"/>
                  <a:pt x="29301" y="19517"/>
                  <a:pt x="36100" y="20251"/>
                </a:cubicBezTo>
                <a:cubicBezTo>
                  <a:pt x="42899" y="20985"/>
                  <a:pt x="52291" y="20936"/>
                  <a:pt x="64569" y="21132"/>
                </a:cubicBezTo>
                <a:cubicBezTo>
                  <a:pt x="76847" y="21328"/>
                  <a:pt x="95875" y="19273"/>
                  <a:pt x="109767" y="21425"/>
                </a:cubicBezTo>
                <a:cubicBezTo>
                  <a:pt x="123659" y="23577"/>
                  <a:pt x="140828" y="30475"/>
                  <a:pt x="147921" y="34046"/>
                </a:cubicBezTo>
                <a:cubicBezTo>
                  <a:pt x="155014" y="37617"/>
                  <a:pt x="151444" y="39524"/>
                  <a:pt x="152324" y="42850"/>
                </a:cubicBezTo>
                <a:cubicBezTo>
                  <a:pt x="153205" y="46176"/>
                  <a:pt x="153057" y="52144"/>
                  <a:pt x="153204" y="54003"/>
                </a:cubicBez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sp>
      <p:pic>
        <p:nvPicPr>
          <p:cNvPr id="1494" name="Google Shape;1494;p66"/>
          <p:cNvPicPr preferRelativeResize="0"/>
          <p:nvPr/>
        </p:nvPicPr>
        <p:blipFill rotWithShape="1">
          <a:blip r:embed="rId4">
            <a:alphaModFix/>
          </a:blip>
          <a:srcRect b="93791" l="0" r="22624" t="1496"/>
          <a:stretch/>
        </p:blipFill>
        <p:spPr>
          <a:xfrm>
            <a:off x="2905325" y="2665425"/>
            <a:ext cx="6162474" cy="1064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5" name="Google Shape;1495;p66"/>
          <p:cNvPicPr preferRelativeResize="0"/>
          <p:nvPr/>
        </p:nvPicPr>
        <p:blipFill rotWithShape="1">
          <a:blip r:embed="rId4">
            <a:alphaModFix/>
          </a:blip>
          <a:srcRect b="89166" l="61" r="22562" t="6120"/>
          <a:stretch/>
        </p:blipFill>
        <p:spPr>
          <a:xfrm>
            <a:off x="2029750" y="2331813"/>
            <a:ext cx="6162474" cy="1064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6" name="Google Shape;1496;p66"/>
          <p:cNvSpPr/>
          <p:nvPr/>
        </p:nvSpPr>
        <p:spPr>
          <a:xfrm>
            <a:off x="1656575" y="2771825"/>
            <a:ext cx="3830100" cy="1350075"/>
          </a:xfrm>
          <a:custGeom>
            <a:rect b="b" l="l" r="r" t="t"/>
            <a:pathLst>
              <a:path extrusionOk="0" h="54003" w="153204">
                <a:moveTo>
                  <a:pt x="0" y="0"/>
                </a:moveTo>
                <a:cubicBezTo>
                  <a:pt x="3962" y="2788"/>
                  <a:pt x="17756" y="13354"/>
                  <a:pt x="23773" y="16729"/>
                </a:cubicBezTo>
                <a:cubicBezTo>
                  <a:pt x="29790" y="20104"/>
                  <a:pt x="29301" y="19517"/>
                  <a:pt x="36100" y="20251"/>
                </a:cubicBezTo>
                <a:cubicBezTo>
                  <a:pt x="42899" y="20985"/>
                  <a:pt x="52291" y="20936"/>
                  <a:pt x="64569" y="21132"/>
                </a:cubicBezTo>
                <a:cubicBezTo>
                  <a:pt x="76847" y="21328"/>
                  <a:pt x="95875" y="19273"/>
                  <a:pt x="109767" y="21425"/>
                </a:cubicBezTo>
                <a:cubicBezTo>
                  <a:pt x="123659" y="23577"/>
                  <a:pt x="140828" y="30475"/>
                  <a:pt x="147921" y="34046"/>
                </a:cubicBezTo>
                <a:cubicBezTo>
                  <a:pt x="155014" y="37617"/>
                  <a:pt x="151444" y="39524"/>
                  <a:pt x="152324" y="42850"/>
                </a:cubicBezTo>
                <a:cubicBezTo>
                  <a:pt x="153205" y="46176"/>
                  <a:pt x="153057" y="52144"/>
                  <a:pt x="153204" y="54003"/>
                </a:cubicBezTo>
              </a:path>
            </a:pathLst>
          </a:cu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1497" name="Google Shape;1497;p66"/>
          <p:cNvCxnSpPr>
            <a:stCxn id="1494" idx="2"/>
          </p:cNvCxnSpPr>
          <p:nvPr/>
        </p:nvCxnSpPr>
        <p:spPr>
          <a:xfrm flipH="1">
            <a:off x="5172962" y="2771825"/>
            <a:ext cx="813600" cy="610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98" name="Google Shape;1498;p66"/>
          <p:cNvCxnSpPr/>
          <p:nvPr/>
        </p:nvCxnSpPr>
        <p:spPr>
          <a:xfrm>
            <a:off x="2560750" y="2458025"/>
            <a:ext cx="440100" cy="8658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67"/>
          <p:cNvSpPr txBox="1"/>
          <p:nvPr>
            <p:ph type="title"/>
          </p:nvPr>
        </p:nvSpPr>
        <p:spPr>
          <a:xfrm>
            <a:off x="44950" y="298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</a:t>
            </a:r>
            <a:r>
              <a:rPr lang="en">
                <a:highlight>
                  <a:schemeClr val="lt1"/>
                </a:highlight>
              </a:rPr>
              <a:t>Exchange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504" name="Google Shape;1504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5" name="Google Shape;1505;p67"/>
          <p:cNvPicPr preferRelativeResize="0"/>
          <p:nvPr/>
        </p:nvPicPr>
        <p:blipFill rotWithShape="1">
          <a:blip r:embed="rId3">
            <a:alphaModFix/>
          </a:blip>
          <a:srcRect b="0" l="0" r="4168" t="1787"/>
          <a:stretch/>
        </p:blipFill>
        <p:spPr>
          <a:xfrm>
            <a:off x="1057257" y="2860349"/>
            <a:ext cx="7029468" cy="204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67"/>
          <p:cNvGrpSpPr/>
          <p:nvPr/>
        </p:nvGrpSpPr>
        <p:grpSpPr>
          <a:xfrm>
            <a:off x="6159029" y="-647279"/>
            <a:ext cx="5253816" cy="1622108"/>
            <a:chOff x="5092229" y="-180802"/>
            <a:chExt cx="5253816" cy="1622108"/>
          </a:xfrm>
        </p:grpSpPr>
        <p:sp>
          <p:nvSpPr>
            <p:cNvPr id="1507" name="Google Shape;1507;p6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6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6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6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7" name="Google Shape;151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625" y="541324"/>
            <a:ext cx="4059249" cy="23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68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2</a:t>
            </a:r>
            <a:r>
              <a:rPr lang="en"/>
              <a:t>: Ping Server 2.0.0.1 </a:t>
            </a:r>
            <a:endParaRPr/>
          </a:p>
        </p:txBody>
      </p:sp>
      <p:grpSp>
        <p:nvGrpSpPr>
          <p:cNvPr id="1523" name="Google Shape;1523;p68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524" name="Google Shape;1524;p6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8" name="Google Shape;1528;p68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529" name="Google Shape;1529;p68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30" name="Google Shape;1530;p68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1531" name="Google Shape;1531;p6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1" name="Google Shape;15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68"/>
          <p:cNvSpPr/>
          <p:nvPr/>
        </p:nvSpPr>
        <p:spPr>
          <a:xfrm>
            <a:off x="6006625" y="3584225"/>
            <a:ext cx="897300" cy="293400"/>
          </a:xfrm>
          <a:prstGeom prst="wedgeRectCallout">
            <a:avLst>
              <a:gd fmla="val -84590" name="adj1"/>
              <a:gd fmla="val 139775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2.0.0.1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43" name="Google Shape;1543;p68"/>
          <p:cNvSpPr/>
          <p:nvPr/>
        </p:nvSpPr>
        <p:spPr>
          <a:xfrm>
            <a:off x="1716950" y="2695625"/>
            <a:ext cx="3830100" cy="1350075"/>
          </a:xfrm>
          <a:custGeom>
            <a:rect b="b" l="l" r="r" t="t"/>
            <a:pathLst>
              <a:path extrusionOk="0" h="54003" w="153204">
                <a:moveTo>
                  <a:pt x="0" y="0"/>
                </a:moveTo>
                <a:cubicBezTo>
                  <a:pt x="3962" y="2788"/>
                  <a:pt x="17756" y="13354"/>
                  <a:pt x="23773" y="16729"/>
                </a:cubicBezTo>
                <a:cubicBezTo>
                  <a:pt x="29790" y="20104"/>
                  <a:pt x="29301" y="19517"/>
                  <a:pt x="36100" y="20251"/>
                </a:cubicBezTo>
                <a:cubicBezTo>
                  <a:pt x="42899" y="20985"/>
                  <a:pt x="52291" y="20936"/>
                  <a:pt x="64569" y="21132"/>
                </a:cubicBezTo>
                <a:cubicBezTo>
                  <a:pt x="76847" y="21328"/>
                  <a:pt x="95875" y="19273"/>
                  <a:pt x="109767" y="21425"/>
                </a:cubicBezTo>
                <a:cubicBezTo>
                  <a:pt x="123659" y="23577"/>
                  <a:pt x="140828" y="30475"/>
                  <a:pt x="147921" y="34046"/>
                </a:cubicBezTo>
                <a:cubicBezTo>
                  <a:pt x="155014" y="37617"/>
                  <a:pt x="151444" y="39524"/>
                  <a:pt x="152324" y="42850"/>
                </a:cubicBezTo>
                <a:cubicBezTo>
                  <a:pt x="153205" y="46176"/>
                  <a:pt x="153057" y="52144"/>
                  <a:pt x="153204" y="54003"/>
                </a:cubicBez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sp>
      <p:cxnSp>
        <p:nvCxnSpPr>
          <p:cNvPr id="1544" name="Google Shape;1544;p68"/>
          <p:cNvCxnSpPr/>
          <p:nvPr/>
        </p:nvCxnSpPr>
        <p:spPr>
          <a:xfrm flipH="1">
            <a:off x="5510500" y="3000975"/>
            <a:ext cx="616200" cy="946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45" name="Google Shape;1545;p68"/>
          <p:cNvSpPr/>
          <p:nvPr/>
        </p:nvSpPr>
        <p:spPr>
          <a:xfrm>
            <a:off x="5693800" y="2208550"/>
            <a:ext cx="2758800" cy="792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VIene inviato un pacchetto ICMP in chiaro, perché dalla routing table l’indirizzo 2.0.0.1 è raggiungibile tramite la default route via eth0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546" name="Google Shape;154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050" y="2807600"/>
            <a:ext cx="5136601" cy="1933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47" name="Google Shape;1547;p68"/>
          <p:cNvCxnSpPr/>
          <p:nvPr/>
        </p:nvCxnSpPr>
        <p:spPr>
          <a:xfrm flipH="1">
            <a:off x="2204825" y="1915050"/>
            <a:ext cx="862200" cy="1188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48" name="Google Shape;1548;p68"/>
          <p:cNvSpPr/>
          <p:nvPr/>
        </p:nvSpPr>
        <p:spPr>
          <a:xfrm>
            <a:off x="4761950" y="1269375"/>
            <a:ext cx="2620500" cy="645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Il pacchetto ICMP giunge al server, ma con sorgente 1.1.1.3, in quanto PE3 fa da NAT.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549" name="Google Shape;1549;p68"/>
          <p:cNvPicPr preferRelativeResize="0"/>
          <p:nvPr/>
        </p:nvPicPr>
        <p:blipFill rotWithShape="1">
          <a:blip r:embed="rId5">
            <a:alphaModFix/>
          </a:blip>
          <a:srcRect b="11457" l="0" r="0" t="0"/>
          <a:stretch/>
        </p:blipFill>
        <p:spPr>
          <a:xfrm>
            <a:off x="2289850" y="1729625"/>
            <a:ext cx="5092551" cy="1772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0" name="Google Shape;1550;p68"/>
          <p:cNvSpPr/>
          <p:nvPr/>
        </p:nvSpPr>
        <p:spPr>
          <a:xfrm>
            <a:off x="176100" y="3518725"/>
            <a:ext cx="4760400" cy="1105500"/>
          </a:xfrm>
          <a:prstGeom prst="wedgeRectCallout">
            <a:avLst>
              <a:gd fmla="val 63134" name="adj1"/>
              <a:gd fmla="val 1107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rPr>
              <a:t>root@hostB2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route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Destination     Gateway         Genmask         Flags Metric Ref    Use Iface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192.168.16.1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192.168.16.0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192.168.17.0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tun0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UGH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tun0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UH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tun0</a:t>
            </a:r>
            <a:endParaRPr sz="750">
              <a:solidFill>
                <a:srgbClr val="FF6B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51" name="Google Shape;1551;p68"/>
          <p:cNvSpPr/>
          <p:nvPr/>
        </p:nvSpPr>
        <p:spPr>
          <a:xfrm>
            <a:off x="220125" y="3925500"/>
            <a:ext cx="4461000" cy="12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 txBox="1"/>
          <p:nvPr>
            <p:ph idx="4294967295" type="body"/>
          </p:nvPr>
        </p:nvSpPr>
        <p:spPr>
          <a:xfrm>
            <a:off x="683300" y="1139925"/>
            <a:ext cx="7704000" cy="30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questo progetto, dovrete creare un ambiente virtualizzato per testare i binari e verificare la presenza di malware. In particolare, dovrete configurare più macchine virtuali o container nel sito 2, ognuno dei quali ospiterà un diverso AV di vostra scelta.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 central-node (nel sito 3) consentirà di scaricare un eseguibile e di distribuirlo ai vari nodi di test. I nodi di test (nel sito 2) analizzeranno/eseguiranno gli eseguibili e forniranno i risultati al nodo centrale, che creerà un rapporto per l'utente, mostrando quali minacce (se presenti) sono state scoperte nel binario.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 quanto riguarda la configurazione di rete, due Sistemi Autonomi forniscono connettività a cinque reti private.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AS100 offre un servizio di VPN BGP/MPLS per i tre siti di VPNA.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AS200 è un un customer di AS100 e hosta un server OpenVPN con un indirizzo IP pubblico, usato per offrire una overlay VPN per il client VPN in LAN-B1.</a:t>
            </a:r>
            <a:endParaRPr/>
          </a:p>
        </p:txBody>
      </p:sp>
      <p:sp>
        <p:nvSpPr>
          <p:cNvPr id="506" name="Google Shape;506;p33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</a:t>
            </a:r>
            <a:endParaRPr/>
          </a:p>
        </p:txBody>
      </p:sp>
      <p:grpSp>
        <p:nvGrpSpPr>
          <p:cNvPr id="507" name="Google Shape;507;p33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508" name="Google Shape;508;p3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33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01. Introduzione</a:t>
            </a:r>
            <a:endParaRPr sz="2000"/>
          </a:p>
        </p:txBody>
      </p:sp>
      <p:grpSp>
        <p:nvGrpSpPr>
          <p:cNvPr id="513" name="Google Shape;513;p33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514" name="Google Shape;514;p3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33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69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2</a:t>
            </a:r>
            <a:r>
              <a:rPr lang="en"/>
              <a:t>: Ping Server 192.168.100.1</a:t>
            </a:r>
            <a:endParaRPr/>
          </a:p>
        </p:txBody>
      </p:sp>
      <p:grpSp>
        <p:nvGrpSpPr>
          <p:cNvPr id="1557" name="Google Shape;1557;p69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558" name="Google Shape;1558;p6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Google Shape;1562;p69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563" name="Google Shape;1563;p69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64" name="Google Shape;1564;p69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1565" name="Google Shape;1565;p6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6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6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6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5" name="Google Shape;15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69"/>
          <p:cNvSpPr/>
          <p:nvPr/>
        </p:nvSpPr>
        <p:spPr>
          <a:xfrm>
            <a:off x="6006625" y="3584225"/>
            <a:ext cx="1323300" cy="253200"/>
          </a:xfrm>
          <a:prstGeom prst="wedgeRectCallout">
            <a:avLst>
              <a:gd fmla="val -83065" name="adj1"/>
              <a:gd fmla="val 180411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.1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7" name="Google Shape;1577;p69"/>
          <p:cNvSpPr/>
          <p:nvPr/>
        </p:nvSpPr>
        <p:spPr>
          <a:xfrm>
            <a:off x="1716950" y="2695625"/>
            <a:ext cx="3830100" cy="1350075"/>
          </a:xfrm>
          <a:custGeom>
            <a:rect b="b" l="l" r="r" t="t"/>
            <a:pathLst>
              <a:path extrusionOk="0" h="54003" w="153204">
                <a:moveTo>
                  <a:pt x="0" y="0"/>
                </a:moveTo>
                <a:cubicBezTo>
                  <a:pt x="3962" y="2788"/>
                  <a:pt x="17756" y="13354"/>
                  <a:pt x="23773" y="16729"/>
                </a:cubicBezTo>
                <a:cubicBezTo>
                  <a:pt x="29790" y="20104"/>
                  <a:pt x="29301" y="19517"/>
                  <a:pt x="36100" y="20251"/>
                </a:cubicBezTo>
                <a:cubicBezTo>
                  <a:pt x="42899" y="20985"/>
                  <a:pt x="52291" y="20936"/>
                  <a:pt x="64569" y="21132"/>
                </a:cubicBezTo>
                <a:cubicBezTo>
                  <a:pt x="76847" y="21328"/>
                  <a:pt x="95875" y="19273"/>
                  <a:pt x="109767" y="21425"/>
                </a:cubicBezTo>
                <a:cubicBezTo>
                  <a:pt x="123659" y="23577"/>
                  <a:pt x="140828" y="30475"/>
                  <a:pt x="147921" y="34046"/>
                </a:cubicBezTo>
                <a:cubicBezTo>
                  <a:pt x="155014" y="37617"/>
                  <a:pt x="151444" y="39524"/>
                  <a:pt x="152324" y="42850"/>
                </a:cubicBezTo>
                <a:cubicBezTo>
                  <a:pt x="153205" y="46176"/>
                  <a:pt x="153057" y="52144"/>
                  <a:pt x="153204" y="54003"/>
                </a:cubicBezTo>
              </a:path>
            </a:pathLst>
          </a:cu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stealth"/>
            <a:tailEnd len="med" w="med" type="none"/>
          </a:ln>
        </p:spPr>
      </p:sp>
      <p:cxnSp>
        <p:nvCxnSpPr>
          <p:cNvPr id="1578" name="Google Shape;1578;p69"/>
          <p:cNvCxnSpPr/>
          <p:nvPr/>
        </p:nvCxnSpPr>
        <p:spPr>
          <a:xfrm flipH="1">
            <a:off x="5510500" y="3000975"/>
            <a:ext cx="616200" cy="9465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79" name="Google Shape;1579;p69"/>
          <p:cNvSpPr/>
          <p:nvPr/>
        </p:nvSpPr>
        <p:spPr>
          <a:xfrm>
            <a:off x="6006625" y="2135175"/>
            <a:ext cx="2445900" cy="866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Il pacchetto viene Incapsulato ed inviato tramite Tunnel.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Infatti dalla routing table 192.168.100.1 è raggiungibile tramite tun0</a:t>
            </a: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cxnSp>
        <p:nvCxnSpPr>
          <p:cNvPr id="1580" name="Google Shape;1580;p69"/>
          <p:cNvCxnSpPr/>
          <p:nvPr/>
        </p:nvCxnSpPr>
        <p:spPr>
          <a:xfrm flipH="1">
            <a:off x="2204825" y="1915050"/>
            <a:ext cx="862200" cy="11886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81" name="Google Shape;1581;p69"/>
          <p:cNvSpPr/>
          <p:nvPr/>
        </p:nvSpPr>
        <p:spPr>
          <a:xfrm>
            <a:off x="3680800" y="1166650"/>
            <a:ext cx="2445900" cy="748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Il pacchetto giunge al server incapsulato, ma con sorgente 1.1.1.3, in quanto PE3 fa da NAT.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582" name="Google Shape;1582;p69"/>
          <p:cNvSpPr/>
          <p:nvPr/>
        </p:nvSpPr>
        <p:spPr>
          <a:xfrm>
            <a:off x="176100" y="3518725"/>
            <a:ext cx="4760400" cy="1105500"/>
          </a:xfrm>
          <a:prstGeom prst="wedgeRectCallout">
            <a:avLst>
              <a:gd fmla="val 63134" name="adj1"/>
              <a:gd fmla="val 1107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rPr>
              <a:t>root@hostB2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route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Destination     Gateway         Genmask         Flags Metric Ref    Use Iface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192.168.16.1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192.168.16.0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192.168.17.0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tun0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UGH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tun0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UH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tun0</a:t>
            </a:r>
            <a:endParaRPr sz="750">
              <a:solidFill>
                <a:srgbClr val="FF6B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3" name="Google Shape;1583;p69"/>
          <p:cNvSpPr/>
          <p:nvPr/>
        </p:nvSpPr>
        <p:spPr>
          <a:xfrm>
            <a:off x="209150" y="4268000"/>
            <a:ext cx="4461000" cy="12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4" name="Google Shape;158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421" y="2807594"/>
            <a:ext cx="3830100" cy="195606"/>
          </a:xfrm>
          <a:prstGeom prst="rect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5" name="Google Shape;158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900" y="1710413"/>
            <a:ext cx="3374425" cy="215675"/>
          </a:xfrm>
          <a:prstGeom prst="rect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70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</a:t>
            </a:r>
            <a:endParaRPr/>
          </a:p>
        </p:txBody>
      </p:sp>
      <p:grpSp>
        <p:nvGrpSpPr>
          <p:cNvPr id="1591" name="Google Shape;1591;p70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592" name="Google Shape;1592;p70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6" name="Google Shape;1596;p70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597" name="Google Shape;1597;p70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98" name="Google Shape;1598;p70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1599" name="Google Shape;1599;p7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9" name="Google Shape;16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70"/>
          <p:cNvSpPr/>
          <p:nvPr/>
        </p:nvSpPr>
        <p:spPr>
          <a:xfrm>
            <a:off x="6006625" y="3584225"/>
            <a:ext cx="1323300" cy="253200"/>
          </a:xfrm>
          <a:prstGeom prst="wedgeRectCallout">
            <a:avLst>
              <a:gd fmla="val -83065" name="adj1"/>
              <a:gd fmla="val 180411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192.168.17.1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1" name="Google Shape;1611;p70"/>
          <p:cNvSpPr/>
          <p:nvPr/>
        </p:nvSpPr>
        <p:spPr>
          <a:xfrm>
            <a:off x="176100" y="3518725"/>
            <a:ext cx="4760400" cy="1105500"/>
          </a:xfrm>
          <a:prstGeom prst="wedgeRectCallout">
            <a:avLst>
              <a:gd fmla="val 63134" name="adj1"/>
              <a:gd fmla="val 1107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rPr>
              <a:t>root@hostB2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route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Destination     Gateway         Genmask         Flags Metric Ref    Use Iface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192.168.16.1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192.168.16.0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192.168.17.0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tun0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UGH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tun0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192.168.100.5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0.0.0.0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255.255.255.255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UH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tun0</a:t>
            </a:r>
            <a:endParaRPr sz="750">
              <a:solidFill>
                <a:srgbClr val="FF6B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2" name="Google Shape;1612;p70"/>
          <p:cNvSpPr/>
          <p:nvPr/>
        </p:nvSpPr>
        <p:spPr>
          <a:xfrm>
            <a:off x="212825" y="4154125"/>
            <a:ext cx="4461000" cy="12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70"/>
          <p:cNvSpPr/>
          <p:nvPr/>
        </p:nvSpPr>
        <p:spPr>
          <a:xfrm>
            <a:off x="3889825" y="2177850"/>
            <a:ext cx="5136300" cy="946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HostB2 vede la sua routing table. La sottorete 192.168.17.0/24 è raggiungibile tramite tun0.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Viene generato un pacchetto con sorgente ip 192.168.100.6, ovvero l’indirizzo dell’interfaccia tun0 nella Overlay Topology.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614" name="Google Shape;1614;p70"/>
          <p:cNvSpPr/>
          <p:nvPr/>
        </p:nvSpPr>
        <p:spPr>
          <a:xfrm>
            <a:off x="3889925" y="2946850"/>
            <a:ext cx="5136300" cy="1956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23:54:36.785428 IP </a:t>
            </a: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192.168.100.6 &gt; 192.168.17.1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: ICMP echo request, id 144, seq 3, length 64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5" name="Google Shape;1615;p70"/>
          <p:cNvSpPr/>
          <p:nvPr/>
        </p:nvSpPr>
        <p:spPr>
          <a:xfrm>
            <a:off x="1548175" y="1885700"/>
            <a:ext cx="4006225" cy="2135175"/>
          </a:xfrm>
          <a:custGeom>
            <a:rect b="b" l="l" r="r" t="t"/>
            <a:pathLst>
              <a:path extrusionOk="0" h="85407" w="160249">
                <a:moveTo>
                  <a:pt x="159662" y="85407"/>
                </a:moveTo>
                <a:lnTo>
                  <a:pt x="160249" y="68385"/>
                </a:lnTo>
                <a:lnTo>
                  <a:pt x="124736" y="53710"/>
                </a:lnTo>
                <a:lnTo>
                  <a:pt x="78364" y="53416"/>
                </a:lnTo>
                <a:lnTo>
                  <a:pt x="34926" y="52536"/>
                </a:lnTo>
                <a:lnTo>
                  <a:pt x="1468" y="28176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1616" name="Google Shape;1616;p70"/>
          <p:cNvCxnSpPr/>
          <p:nvPr/>
        </p:nvCxnSpPr>
        <p:spPr>
          <a:xfrm flipH="1">
            <a:off x="5495731" y="3142376"/>
            <a:ext cx="683400" cy="739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71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 | B2-&gt;PE3</a:t>
            </a:r>
            <a:endParaRPr/>
          </a:p>
        </p:txBody>
      </p:sp>
      <p:grpSp>
        <p:nvGrpSpPr>
          <p:cNvPr id="1622" name="Google Shape;1622;p71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623" name="Google Shape;1623;p7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7" name="Google Shape;1627;p71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628" name="Google Shape;1628;p71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29" name="Google Shape;1629;p71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1630" name="Google Shape;1630;p7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0" name="Google Shape;164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1" name="Google Shape;1641;p71"/>
          <p:cNvCxnSpPr>
            <a:stCxn id="1642" idx="2"/>
          </p:cNvCxnSpPr>
          <p:nvPr/>
        </p:nvCxnSpPr>
        <p:spPr>
          <a:xfrm flipH="1">
            <a:off x="5539651" y="2792679"/>
            <a:ext cx="180900" cy="1118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643" name="Google Shape;1643;p71"/>
          <p:cNvSpPr/>
          <p:nvPr/>
        </p:nvSpPr>
        <p:spPr>
          <a:xfrm>
            <a:off x="4525350" y="1614225"/>
            <a:ext cx="3654000" cy="1045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Sulla tun0 è in ascolto OpenVPN Client che incapsula e cifra il pacchetto in un messaggio P_DATA_V2. A tale pacchetto applica come sorgente l’ip dell’interfaccia fisica eth0 da cui instraderà il messaggio. </a:t>
            </a:r>
            <a:endParaRPr sz="900">
              <a:solidFill>
                <a:schemeClr val="hlink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hlink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Sul link verso PE3 viaggia il pacchetto P_DATA_V2 con sorgente dell’hostB2 192.168.16.2 e destinazione 2.0.0.1.</a:t>
            </a:r>
            <a:endParaRPr sz="900">
              <a:solidFill>
                <a:schemeClr val="hlink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chemeClr val="hlink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1644" name="Google Shape;1644;p71"/>
          <p:cNvPicPr preferRelativeResize="0"/>
          <p:nvPr/>
        </p:nvPicPr>
        <p:blipFill rotWithShape="1">
          <a:blip r:embed="rId4">
            <a:alphaModFix/>
          </a:blip>
          <a:srcRect b="49910" l="0" r="10722" t="10148"/>
          <a:stretch/>
        </p:blipFill>
        <p:spPr>
          <a:xfrm>
            <a:off x="2590975" y="2672375"/>
            <a:ext cx="5588374" cy="120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5" name="Google Shape;1645;p71"/>
          <p:cNvSpPr/>
          <p:nvPr/>
        </p:nvSpPr>
        <p:spPr>
          <a:xfrm>
            <a:off x="1548175" y="1885700"/>
            <a:ext cx="4006225" cy="2135175"/>
          </a:xfrm>
          <a:custGeom>
            <a:rect b="b" l="l" r="r" t="t"/>
            <a:pathLst>
              <a:path extrusionOk="0" h="85407" w="160249">
                <a:moveTo>
                  <a:pt x="159662" y="85407"/>
                </a:moveTo>
                <a:lnTo>
                  <a:pt x="160249" y="68385"/>
                </a:lnTo>
                <a:lnTo>
                  <a:pt x="124736" y="53710"/>
                </a:lnTo>
                <a:lnTo>
                  <a:pt x="78364" y="53416"/>
                </a:lnTo>
                <a:lnTo>
                  <a:pt x="34926" y="52536"/>
                </a:lnTo>
                <a:lnTo>
                  <a:pt x="1468" y="28176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72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 | PE3-&gt;LSR</a:t>
            </a:r>
            <a:endParaRPr/>
          </a:p>
        </p:txBody>
      </p:sp>
      <p:grpSp>
        <p:nvGrpSpPr>
          <p:cNvPr id="1651" name="Google Shape;1651;p72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652" name="Google Shape;1652;p72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72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657" name="Google Shape;1657;p72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58" name="Google Shape;1658;p72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1659" name="Google Shape;1659;p7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69" name="Google Shape;16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0" name="Google Shape;1670;p72"/>
          <p:cNvCxnSpPr>
            <a:stCxn id="1671" idx="2"/>
          </p:cNvCxnSpPr>
          <p:nvPr/>
        </p:nvCxnSpPr>
        <p:spPr>
          <a:xfrm flipH="1">
            <a:off x="5040643" y="2761975"/>
            <a:ext cx="439500" cy="672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672" name="Google Shape;1672;p72"/>
          <p:cNvGrpSpPr/>
          <p:nvPr/>
        </p:nvGrpSpPr>
        <p:grpSpPr>
          <a:xfrm>
            <a:off x="3396393" y="1750575"/>
            <a:ext cx="4167500" cy="1011400"/>
            <a:chOff x="982418" y="1163575"/>
            <a:chExt cx="4167500" cy="1011400"/>
          </a:xfrm>
        </p:grpSpPr>
        <p:pic>
          <p:nvPicPr>
            <p:cNvPr id="1671" name="Google Shape;1671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2418" y="1163575"/>
              <a:ext cx="4167500" cy="10114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73" name="Google Shape;1673;p72"/>
            <p:cNvSpPr/>
            <p:nvPr/>
          </p:nvSpPr>
          <p:spPr>
            <a:xfrm>
              <a:off x="1276500" y="1163575"/>
              <a:ext cx="412800" cy="98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4" name="Google Shape;1674;p72"/>
          <p:cNvSpPr/>
          <p:nvPr/>
        </p:nvSpPr>
        <p:spPr>
          <a:xfrm>
            <a:off x="4593375" y="960750"/>
            <a:ext cx="2707200" cy="572700"/>
          </a:xfrm>
          <a:prstGeom prst="wedgeRoundRectCallout">
            <a:avLst>
              <a:gd fmla="val -67895" name="adj1"/>
              <a:gd fmla="val 91008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PE3 fa da NAT, Quindi l’indirizzo Sorgente viene tradotto da 192.168.16.2 in 1.1.1.3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675" name="Google Shape;1675;p72"/>
          <p:cNvSpPr/>
          <p:nvPr/>
        </p:nvSpPr>
        <p:spPr>
          <a:xfrm>
            <a:off x="1548175" y="1885700"/>
            <a:ext cx="4006225" cy="2135175"/>
          </a:xfrm>
          <a:custGeom>
            <a:rect b="b" l="l" r="r" t="t"/>
            <a:pathLst>
              <a:path extrusionOk="0" h="85407" w="160249">
                <a:moveTo>
                  <a:pt x="159662" y="85407"/>
                </a:moveTo>
                <a:lnTo>
                  <a:pt x="160249" y="68385"/>
                </a:lnTo>
                <a:lnTo>
                  <a:pt x="124736" y="53710"/>
                </a:lnTo>
                <a:lnTo>
                  <a:pt x="78364" y="53416"/>
                </a:lnTo>
                <a:lnTo>
                  <a:pt x="34926" y="52536"/>
                </a:lnTo>
                <a:lnTo>
                  <a:pt x="1468" y="28176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73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 | PE3</a:t>
            </a:r>
            <a:r>
              <a:rPr lang="en"/>
              <a:t>-&gt;LSR</a:t>
            </a:r>
            <a:endParaRPr/>
          </a:p>
        </p:txBody>
      </p:sp>
      <p:grpSp>
        <p:nvGrpSpPr>
          <p:cNvPr id="1681" name="Google Shape;1681;p73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682" name="Google Shape;1682;p7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6" name="Google Shape;1686;p73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687" name="Google Shape;1687;p73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88" name="Google Shape;1688;p73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1689" name="Google Shape;1689;p7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9" name="Google Shape;16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0" name="Google Shape;1700;p73"/>
          <p:cNvGrpSpPr/>
          <p:nvPr/>
        </p:nvGrpSpPr>
        <p:grpSpPr>
          <a:xfrm>
            <a:off x="506275" y="3639350"/>
            <a:ext cx="4340100" cy="924525"/>
            <a:chOff x="506275" y="3544496"/>
            <a:chExt cx="4340100" cy="1013400"/>
          </a:xfrm>
        </p:grpSpPr>
        <p:sp>
          <p:nvSpPr>
            <p:cNvPr id="1701" name="Google Shape;1701;p73"/>
            <p:cNvSpPr/>
            <p:nvPr/>
          </p:nvSpPr>
          <p:spPr>
            <a:xfrm>
              <a:off x="506275" y="3544496"/>
              <a:ext cx="4340100" cy="1013400"/>
            </a:xfrm>
            <a:prstGeom prst="wedgeRectCallout">
              <a:avLst>
                <a:gd fmla="val 65806" name="adj1"/>
                <a:gd fmla="val -48413" name="adj2"/>
              </a:avLst>
            </a:prstGeom>
            <a:solidFill>
              <a:srgbClr val="302F2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		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		…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1.1.1.4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32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[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110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 via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100.0.30.1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56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GigabitEthernet1/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2.0.0.0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8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[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200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 via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1.1.1.1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18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34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100.0.0.0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30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is subnetted,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3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subnets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				…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192.168.16.0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30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is subnetted,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subnets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192.168.16.0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is directly connected, GigabitEthernet3/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endParaRPr sz="750">
                <a:solidFill>
                  <a:srgbClr val="FF6B6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702" name="Google Shape;1702;p73"/>
            <p:cNvSpPr/>
            <p:nvPr/>
          </p:nvSpPr>
          <p:spPr>
            <a:xfrm>
              <a:off x="546275" y="3869608"/>
              <a:ext cx="2707200" cy="120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03" name="Google Shape;1703;p73"/>
          <p:cNvCxnSpPr>
            <a:stCxn id="1704" idx="2"/>
          </p:cNvCxnSpPr>
          <p:nvPr/>
        </p:nvCxnSpPr>
        <p:spPr>
          <a:xfrm flipH="1">
            <a:off x="5040643" y="2761975"/>
            <a:ext cx="439500" cy="693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704" name="Google Shape;170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393" y="1750575"/>
            <a:ext cx="4167500" cy="10114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5" name="Google Shape;1705;p73"/>
          <p:cNvSpPr/>
          <p:nvPr/>
        </p:nvSpPr>
        <p:spPr>
          <a:xfrm>
            <a:off x="4389375" y="1740525"/>
            <a:ext cx="461400" cy="10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73"/>
          <p:cNvSpPr/>
          <p:nvPr/>
        </p:nvSpPr>
        <p:spPr>
          <a:xfrm>
            <a:off x="830050" y="1051055"/>
            <a:ext cx="2707200" cy="527700"/>
          </a:xfrm>
          <a:prstGeom prst="wedgeRoundRectCallout">
            <a:avLst>
              <a:gd fmla="val 82501" name="adj1"/>
              <a:gd fmla="val 79827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Electrolize"/>
                <a:ea typeface="Electrolize"/>
                <a:cs typeface="Electrolize"/>
                <a:sym typeface="Electrolize"/>
              </a:rPr>
              <a:t>1.</a:t>
            </a: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  </a:t>
            </a: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PE3 deve inoltrare il pacchetto verso 2.0.0.1.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707" name="Google Shape;1707;p73"/>
          <p:cNvSpPr/>
          <p:nvPr/>
        </p:nvSpPr>
        <p:spPr>
          <a:xfrm>
            <a:off x="1548175" y="1885700"/>
            <a:ext cx="4006225" cy="2135175"/>
          </a:xfrm>
          <a:custGeom>
            <a:rect b="b" l="l" r="r" t="t"/>
            <a:pathLst>
              <a:path extrusionOk="0" h="85407" w="160249">
                <a:moveTo>
                  <a:pt x="159662" y="85407"/>
                </a:moveTo>
                <a:lnTo>
                  <a:pt x="160249" y="68385"/>
                </a:lnTo>
                <a:lnTo>
                  <a:pt x="124736" y="53710"/>
                </a:lnTo>
                <a:lnTo>
                  <a:pt x="78364" y="53416"/>
                </a:lnTo>
                <a:lnTo>
                  <a:pt x="34926" y="52536"/>
                </a:lnTo>
                <a:lnTo>
                  <a:pt x="1468" y="28176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708" name="Google Shape;1708;p73"/>
          <p:cNvSpPr/>
          <p:nvPr/>
        </p:nvSpPr>
        <p:spPr>
          <a:xfrm>
            <a:off x="640375" y="2760050"/>
            <a:ext cx="2463300" cy="835200"/>
          </a:xfrm>
          <a:prstGeom prst="wedgeRoundRectCallout">
            <a:avLst>
              <a:gd fmla="val -19170" name="adj1"/>
              <a:gd fmla="val 89685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Electrolize"/>
                <a:ea typeface="Electrolize"/>
                <a:cs typeface="Electrolize"/>
                <a:sym typeface="Electrolize"/>
              </a:rPr>
              <a:t>2.</a:t>
            </a: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  Tramite la sua tabella di routing IP vede che il next-hop per 2.0.0.0/8 è 1.1.1.1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Questa rotta è appresa dinamicamente tramite BGP/OSPF).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74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 | PE3-&gt;LSR</a:t>
            </a:r>
            <a:endParaRPr/>
          </a:p>
        </p:txBody>
      </p:sp>
      <p:grpSp>
        <p:nvGrpSpPr>
          <p:cNvPr id="1714" name="Google Shape;1714;p74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715" name="Google Shape;1715;p7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74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720" name="Google Shape;1720;p74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1" name="Google Shape;1721;p74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1722" name="Google Shape;1722;p7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7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7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7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7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7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7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2" name="Google Shape;173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3" name="Google Shape;1733;p74"/>
          <p:cNvCxnSpPr>
            <a:stCxn id="1734" idx="2"/>
          </p:cNvCxnSpPr>
          <p:nvPr/>
        </p:nvCxnSpPr>
        <p:spPr>
          <a:xfrm flipH="1">
            <a:off x="5084743" y="2761975"/>
            <a:ext cx="395400" cy="70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734" name="Google Shape;173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393" y="1750575"/>
            <a:ext cx="4167500" cy="10114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5" name="Google Shape;1735;p74"/>
          <p:cNvSpPr/>
          <p:nvPr/>
        </p:nvSpPr>
        <p:spPr>
          <a:xfrm>
            <a:off x="5249450" y="2158750"/>
            <a:ext cx="1038600" cy="10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74"/>
          <p:cNvSpPr/>
          <p:nvPr/>
        </p:nvSpPr>
        <p:spPr>
          <a:xfrm>
            <a:off x="506275" y="3382675"/>
            <a:ext cx="4512600" cy="1181100"/>
          </a:xfrm>
          <a:prstGeom prst="wedgeRectCallout">
            <a:avLst>
              <a:gd fmla="val 59916" name="adj1"/>
              <a:gd fmla="val -27648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Local  Outgoing      Prefix            Bytes Label   Outgoing   Next Hop</a:t>
            </a:r>
            <a:endParaRPr b="1"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Label  Label or </a:t>
            </a:r>
            <a:r>
              <a:rPr b="1"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VC</a:t>
            </a:r>
            <a:r>
              <a:rPr b="1"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or Tunnel Id      Switched      </a:t>
            </a:r>
            <a:r>
              <a:rPr b="1"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endParaRPr b="1"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Pop Label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Gi1/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100.0.30.1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17</a:t>
            </a:r>
            <a:r>
              <a:rPr b="1"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b="1"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b="1"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1"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b="1"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32</a:t>
            </a:r>
            <a:r>
              <a:rPr b="1"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Gi1/</a:t>
            </a:r>
            <a:r>
              <a:rPr b="1"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1"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100.0.30.1</a:t>
            </a:r>
            <a:endParaRPr b="1"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Pop Label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100.0.20.0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Gi1/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100.0.30.1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19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Pop Label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Gi1/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100.0.30.1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No Label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Gi2/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100.0.32.2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No Label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Gi2/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100.0.32.2</a:t>
            </a:r>
            <a:endParaRPr sz="7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7" name="Google Shape;1737;p74"/>
          <p:cNvSpPr/>
          <p:nvPr/>
        </p:nvSpPr>
        <p:spPr>
          <a:xfrm>
            <a:off x="537900" y="3863600"/>
            <a:ext cx="4350600" cy="10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74"/>
          <p:cNvSpPr/>
          <p:nvPr/>
        </p:nvSpPr>
        <p:spPr>
          <a:xfrm>
            <a:off x="1548175" y="1885700"/>
            <a:ext cx="4006225" cy="2135175"/>
          </a:xfrm>
          <a:custGeom>
            <a:rect b="b" l="l" r="r" t="t"/>
            <a:pathLst>
              <a:path extrusionOk="0" h="85407" w="160249">
                <a:moveTo>
                  <a:pt x="159662" y="85407"/>
                </a:moveTo>
                <a:lnTo>
                  <a:pt x="160249" y="68385"/>
                </a:lnTo>
                <a:lnTo>
                  <a:pt x="124736" y="53710"/>
                </a:lnTo>
                <a:lnTo>
                  <a:pt x="78364" y="53416"/>
                </a:lnTo>
                <a:lnTo>
                  <a:pt x="34926" y="52536"/>
                </a:lnTo>
                <a:lnTo>
                  <a:pt x="1468" y="28176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739" name="Google Shape;1739;p74"/>
          <p:cNvSpPr/>
          <p:nvPr/>
        </p:nvSpPr>
        <p:spPr>
          <a:xfrm>
            <a:off x="448475" y="1314664"/>
            <a:ext cx="2707200" cy="895200"/>
          </a:xfrm>
          <a:prstGeom prst="wedgeRoundRectCallout">
            <a:avLst>
              <a:gd fmla="val 32632" name="adj1"/>
              <a:gd fmla="val 235091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Il router PE3 fa da ingress_LER per la rete MPLS. Effettua il lookup della LIB, e vede che per il next-hop 1.1.1.1 si deve pushare la label 16, ed inoltrare il pacchetto verso il next-hop 100.30.1 (LSR).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75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 | LSR-&gt;PE1</a:t>
            </a:r>
            <a:endParaRPr/>
          </a:p>
        </p:txBody>
      </p:sp>
      <p:grpSp>
        <p:nvGrpSpPr>
          <p:cNvPr id="1745" name="Google Shape;1745;p75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746" name="Google Shape;1746;p7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0" name="Google Shape;1750;p75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751" name="Google Shape;1751;p75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52" name="Google Shape;1752;p75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1753" name="Google Shape;1753;p7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5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5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5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5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3" name="Google Shape;17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4" name="Google Shape;1764;p75"/>
          <p:cNvCxnSpPr>
            <a:stCxn id="1765" idx="2"/>
          </p:cNvCxnSpPr>
          <p:nvPr/>
        </p:nvCxnSpPr>
        <p:spPr>
          <a:xfrm>
            <a:off x="3749399" y="2079275"/>
            <a:ext cx="330300" cy="1215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66" name="Google Shape;1766;p75"/>
          <p:cNvSpPr/>
          <p:nvPr/>
        </p:nvSpPr>
        <p:spPr>
          <a:xfrm>
            <a:off x="506275" y="3896150"/>
            <a:ext cx="4512600" cy="667500"/>
          </a:xfrm>
          <a:prstGeom prst="wedgeRectCallout">
            <a:avLst>
              <a:gd fmla="val 41380" name="adj1"/>
              <a:gd fmla="val -13574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Local  Outgoing      Prefix            Bytes Label   Outgoing   Next Hop</a:t>
            </a:r>
            <a:endParaRPr b="1"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Label  Label or VC   or Tunnel Id      Switched      interface</a:t>
            </a:r>
            <a:endParaRPr b="1"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 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Pop Label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24299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Gi1/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100.0.10.1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17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Pop Label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1.1.1.3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23688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Gi3/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100.0.30.2</a:t>
            </a:r>
            <a:endParaRPr b="1"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7" name="Google Shape;1767;p75"/>
          <p:cNvSpPr/>
          <p:nvPr/>
        </p:nvSpPr>
        <p:spPr>
          <a:xfrm>
            <a:off x="523225" y="4205325"/>
            <a:ext cx="4350600" cy="10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75"/>
          <p:cNvSpPr/>
          <p:nvPr/>
        </p:nvSpPr>
        <p:spPr>
          <a:xfrm>
            <a:off x="1548175" y="1885700"/>
            <a:ext cx="4006225" cy="2135175"/>
          </a:xfrm>
          <a:custGeom>
            <a:rect b="b" l="l" r="r" t="t"/>
            <a:pathLst>
              <a:path extrusionOk="0" h="85407" w="160249">
                <a:moveTo>
                  <a:pt x="159662" y="85407"/>
                </a:moveTo>
                <a:lnTo>
                  <a:pt x="160249" y="68385"/>
                </a:lnTo>
                <a:lnTo>
                  <a:pt x="124736" y="53710"/>
                </a:lnTo>
                <a:lnTo>
                  <a:pt x="78364" y="53416"/>
                </a:lnTo>
                <a:lnTo>
                  <a:pt x="34926" y="52536"/>
                </a:lnTo>
                <a:lnTo>
                  <a:pt x="1468" y="28176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769" name="Google Shape;1769;p75"/>
          <p:cNvPicPr preferRelativeResize="0"/>
          <p:nvPr/>
        </p:nvPicPr>
        <p:blipFill rotWithShape="1">
          <a:blip r:embed="rId4">
            <a:alphaModFix/>
          </a:blip>
          <a:srcRect b="0" l="0" r="0" t="12640"/>
          <a:stretch/>
        </p:blipFill>
        <p:spPr>
          <a:xfrm>
            <a:off x="1458538" y="1445250"/>
            <a:ext cx="4581724" cy="63402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0" name="Google Shape;1770;p75"/>
          <p:cNvSpPr/>
          <p:nvPr/>
        </p:nvSpPr>
        <p:spPr>
          <a:xfrm>
            <a:off x="5360550" y="2854063"/>
            <a:ext cx="3312300" cy="1033200"/>
          </a:xfrm>
          <a:prstGeom prst="wedgeRoundRectCallout">
            <a:avLst>
              <a:gd fmla="val -63642" name="adj1"/>
              <a:gd fmla="val 87789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L’LSR opera effettua forwarding a livello MPLS, quindi deve solo valutare la sua LIB. Si confronta la Local Label (16 dal pacchetto ricevuto) con la Remote/Outgoing Label.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In questo caso la label deve essere rimossa ed il Next Hop è 100.0.10.1 (PE1). Il pacchetto viaggia quindi </a:t>
            </a:r>
            <a:r>
              <a:rPr i="1" lang="en" sz="900">
                <a:latin typeface="Electrolize"/>
                <a:ea typeface="Electrolize"/>
                <a:cs typeface="Electrolize"/>
                <a:sym typeface="Electrolize"/>
              </a:rPr>
              <a:t>unlabeled</a:t>
            </a: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76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 | PE1-&gt;RB1</a:t>
            </a:r>
            <a:endParaRPr/>
          </a:p>
        </p:txBody>
      </p:sp>
      <p:grpSp>
        <p:nvGrpSpPr>
          <p:cNvPr id="1776" name="Google Shape;1776;p76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777" name="Google Shape;1777;p7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1" name="Google Shape;1781;p76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782" name="Google Shape;1782;p76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83" name="Google Shape;1783;p76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1784" name="Google Shape;1784;p7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94" name="Google Shape;17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5" name="Google Shape;1795;p76"/>
          <p:cNvCxnSpPr/>
          <p:nvPr/>
        </p:nvCxnSpPr>
        <p:spPr>
          <a:xfrm>
            <a:off x="2641888" y="2337425"/>
            <a:ext cx="447000" cy="930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796" name="Google Shape;1796;p76"/>
          <p:cNvGrpSpPr/>
          <p:nvPr/>
        </p:nvGrpSpPr>
        <p:grpSpPr>
          <a:xfrm>
            <a:off x="506275" y="3535075"/>
            <a:ext cx="4340100" cy="1050900"/>
            <a:chOff x="506275" y="3382675"/>
            <a:chExt cx="4340100" cy="1050900"/>
          </a:xfrm>
        </p:grpSpPr>
        <p:sp>
          <p:nvSpPr>
            <p:cNvPr id="1797" name="Google Shape;1797;p76"/>
            <p:cNvSpPr/>
            <p:nvPr/>
          </p:nvSpPr>
          <p:spPr>
            <a:xfrm>
              <a:off x="506275" y="3382675"/>
              <a:ext cx="4340100" cy="1050900"/>
            </a:xfrm>
            <a:prstGeom prst="wedgeRectCallout">
              <a:avLst>
                <a:gd fmla="val 18638" name="adj1"/>
                <a:gd fmla="val -78480" name="adj2"/>
              </a:avLst>
            </a:prstGeom>
            <a:solidFill>
              <a:srgbClr val="302F2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8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is variably subnetted,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4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subnets,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masks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                   ...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2.0.0.0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8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[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 via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100.0.11.1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46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35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100.0.0.0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30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is subnetted,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4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subnets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                   ...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100.0.30.0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[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110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] via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100.0.10.2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47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GigabitEthernet1/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798" name="Google Shape;1798;p76"/>
            <p:cNvSpPr/>
            <p:nvPr/>
          </p:nvSpPr>
          <p:spPr>
            <a:xfrm>
              <a:off x="521050" y="3802513"/>
              <a:ext cx="2722200" cy="109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9" name="Google Shape;1799;p76"/>
          <p:cNvSpPr/>
          <p:nvPr/>
        </p:nvSpPr>
        <p:spPr>
          <a:xfrm>
            <a:off x="1548175" y="1885700"/>
            <a:ext cx="4006225" cy="2135175"/>
          </a:xfrm>
          <a:custGeom>
            <a:rect b="b" l="l" r="r" t="t"/>
            <a:pathLst>
              <a:path extrusionOk="0" h="85407" w="160249">
                <a:moveTo>
                  <a:pt x="159662" y="85407"/>
                </a:moveTo>
                <a:lnTo>
                  <a:pt x="160249" y="68385"/>
                </a:lnTo>
                <a:lnTo>
                  <a:pt x="124736" y="53710"/>
                </a:lnTo>
                <a:lnTo>
                  <a:pt x="78364" y="53416"/>
                </a:lnTo>
                <a:lnTo>
                  <a:pt x="34926" y="52536"/>
                </a:lnTo>
                <a:lnTo>
                  <a:pt x="1468" y="28176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800" name="Google Shape;180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26" y="1670800"/>
            <a:ext cx="4929824" cy="7004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1" name="Google Shape;1801;p76"/>
          <p:cNvSpPr/>
          <p:nvPr/>
        </p:nvSpPr>
        <p:spPr>
          <a:xfrm>
            <a:off x="4520700" y="2773525"/>
            <a:ext cx="2707200" cy="1272300"/>
          </a:xfrm>
          <a:prstGeom prst="wedgeRoundRectCallout">
            <a:avLst>
              <a:gd fmla="val -96108" name="adj1"/>
              <a:gd fmla="val 50405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PE1 deve inoltrare il pacchetto verso la destinazione IP 2.0.0.1.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Consulta la sua routing table e vede che per raggiungere 2.0.0.1 deve forwardare verso 100.0.11.1.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Questo è noto grazie al peering eBGP con AS200 configurato sull’interfaccia.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6" name="Google Shape;18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525" y="962875"/>
            <a:ext cx="4798651" cy="14122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08" name="Google Shape;1808;p77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809" name="Google Shape;1809;p77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7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7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7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3" name="Google Shape;1813;p77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814" name="Google Shape;1814;p77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5" name="Google Shape;1815;p77"/>
          <p:cNvCxnSpPr/>
          <p:nvPr/>
        </p:nvCxnSpPr>
        <p:spPr>
          <a:xfrm flipH="1">
            <a:off x="1951750" y="2384650"/>
            <a:ext cx="1298700" cy="550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16" name="Google Shape;1816;p77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 | RB1-&gt;Server</a:t>
            </a:r>
            <a:endParaRPr/>
          </a:p>
        </p:txBody>
      </p:sp>
      <p:grpSp>
        <p:nvGrpSpPr>
          <p:cNvPr id="1817" name="Google Shape;1817;p77"/>
          <p:cNvGrpSpPr/>
          <p:nvPr/>
        </p:nvGrpSpPr>
        <p:grpSpPr>
          <a:xfrm>
            <a:off x="6082829" y="-571079"/>
            <a:ext cx="5253816" cy="1622108"/>
            <a:chOff x="5092229" y="-180802"/>
            <a:chExt cx="5253816" cy="1622108"/>
          </a:xfrm>
        </p:grpSpPr>
        <p:sp>
          <p:nvSpPr>
            <p:cNvPr id="1818" name="Google Shape;1818;p7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8" name="Google Shape;1828;p77"/>
          <p:cNvSpPr/>
          <p:nvPr/>
        </p:nvSpPr>
        <p:spPr>
          <a:xfrm>
            <a:off x="2955975" y="1614113"/>
            <a:ext cx="1108800" cy="10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77"/>
          <p:cNvSpPr/>
          <p:nvPr/>
        </p:nvSpPr>
        <p:spPr>
          <a:xfrm>
            <a:off x="5034325" y="1871000"/>
            <a:ext cx="3895200" cy="1092300"/>
          </a:xfrm>
          <a:prstGeom prst="wedgeRoundRectCallout">
            <a:avLst>
              <a:gd fmla="val -66223" name="adj1"/>
              <a:gd fmla="val -64776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Il server riceve il pacchetto con sorgente 1.1.1.3 e destinazione 2.0.0.1. A livello di trasporto si ha come porta di destinazione 1194, che è la porta su cui è in ascolto il Server OpenVPN.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Il pacchetto verrà quindi gestito dal processo di OpenVPN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1830" name="Google Shape;1830;p77"/>
          <p:cNvSpPr/>
          <p:nvPr/>
        </p:nvSpPr>
        <p:spPr>
          <a:xfrm>
            <a:off x="3137725" y="962875"/>
            <a:ext cx="1301400" cy="10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77"/>
          <p:cNvSpPr/>
          <p:nvPr/>
        </p:nvSpPr>
        <p:spPr>
          <a:xfrm>
            <a:off x="1548175" y="1885700"/>
            <a:ext cx="4006225" cy="2135175"/>
          </a:xfrm>
          <a:custGeom>
            <a:rect b="b" l="l" r="r" t="t"/>
            <a:pathLst>
              <a:path extrusionOk="0" h="85407" w="160249">
                <a:moveTo>
                  <a:pt x="159662" y="85407"/>
                </a:moveTo>
                <a:lnTo>
                  <a:pt x="160249" y="68385"/>
                </a:lnTo>
                <a:lnTo>
                  <a:pt x="124736" y="53710"/>
                </a:lnTo>
                <a:lnTo>
                  <a:pt x="78364" y="53416"/>
                </a:lnTo>
                <a:lnTo>
                  <a:pt x="34926" y="52536"/>
                </a:lnTo>
                <a:lnTo>
                  <a:pt x="1468" y="28176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" name="Google Shape;183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25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7" name="Google Shape;1837;p78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838" name="Google Shape;1838;p7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7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2" name="Google Shape;1842;p78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843" name="Google Shape;1843;p78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4" name="Google Shape;1844;p78"/>
          <p:cNvCxnSpPr/>
          <p:nvPr/>
        </p:nvCxnSpPr>
        <p:spPr>
          <a:xfrm flipH="1">
            <a:off x="1527925" y="1988425"/>
            <a:ext cx="1245600" cy="579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45" name="Google Shape;1845;p78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 | OpenVPN Server</a:t>
            </a:r>
            <a:endParaRPr/>
          </a:p>
        </p:txBody>
      </p:sp>
      <p:grpSp>
        <p:nvGrpSpPr>
          <p:cNvPr id="1846" name="Google Shape;1846;p78"/>
          <p:cNvGrpSpPr/>
          <p:nvPr/>
        </p:nvGrpSpPr>
        <p:grpSpPr>
          <a:xfrm>
            <a:off x="6082829" y="-571079"/>
            <a:ext cx="5253816" cy="1622108"/>
            <a:chOff x="5092229" y="-180802"/>
            <a:chExt cx="5253816" cy="1622108"/>
          </a:xfrm>
        </p:grpSpPr>
        <p:sp>
          <p:nvSpPr>
            <p:cNvPr id="1847" name="Google Shape;1847;p7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7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7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7" name="Google Shape;1857;p78"/>
          <p:cNvSpPr/>
          <p:nvPr/>
        </p:nvSpPr>
        <p:spPr>
          <a:xfrm>
            <a:off x="2253725" y="1886375"/>
            <a:ext cx="5136300" cy="1956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23:54:36.785428 IP </a:t>
            </a: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192.168.100.6 &gt; 192.168.17.1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: ICMP echo request, id 144, seq 3, length 64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8" name="Google Shape;1858;p78"/>
          <p:cNvSpPr/>
          <p:nvPr/>
        </p:nvSpPr>
        <p:spPr>
          <a:xfrm>
            <a:off x="2253725" y="1474425"/>
            <a:ext cx="5136300" cy="393600"/>
          </a:xfrm>
          <a:prstGeom prst="snipRoundRect">
            <a:avLst>
              <a:gd fmla="val 16667" name="adj1"/>
              <a:gd fmla="val 0" name="adj2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Il Server OpenVPN decapsula il pacchetto e decifra il suo contenuto: il pacchetto deve essere inoltrato verso la destinazione 192.168.17.1</a:t>
            </a:r>
            <a:endParaRPr/>
          </a:p>
        </p:txBody>
      </p:sp>
      <p:grpSp>
        <p:nvGrpSpPr>
          <p:cNvPr id="1859" name="Google Shape;1859;p78"/>
          <p:cNvGrpSpPr/>
          <p:nvPr/>
        </p:nvGrpSpPr>
        <p:grpSpPr>
          <a:xfrm>
            <a:off x="85950" y="3474475"/>
            <a:ext cx="4760400" cy="1225800"/>
            <a:chOff x="85950" y="3474475"/>
            <a:chExt cx="4760400" cy="1225800"/>
          </a:xfrm>
        </p:grpSpPr>
        <p:sp>
          <p:nvSpPr>
            <p:cNvPr id="1860" name="Google Shape;1860;p78"/>
            <p:cNvSpPr/>
            <p:nvPr/>
          </p:nvSpPr>
          <p:spPr>
            <a:xfrm>
              <a:off x="85950" y="3474475"/>
              <a:ext cx="4760400" cy="1225800"/>
            </a:xfrm>
            <a:prstGeom prst="wedgeRectCallout">
              <a:avLst>
                <a:gd fmla="val -18599" name="adj1"/>
                <a:gd fmla="val -116116" name="adj2"/>
              </a:avLst>
            </a:prstGeom>
            <a:solidFill>
              <a:srgbClr val="302F2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F6B6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root@ovpn-server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en" sz="75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route</a:t>
              </a:r>
              <a:endParaRPr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Destination     Gateway         Genmask         Flags Metric Ref    Use Iface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default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2.0.0.2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UG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eth1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255.255.255.0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eth1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192.168.16.0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192.168.100.2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255.255.255.0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UG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tun0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192.168.17.0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0.0.0.0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255.255.255.0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eth0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192.168.100.0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192.168.100.2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255.255.255.0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UG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tun0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192.168.100.2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255.255.255.255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UH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tun0</a:t>
              </a:r>
              <a:endParaRPr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861" name="Google Shape;1861;p78"/>
            <p:cNvSpPr/>
            <p:nvPr/>
          </p:nvSpPr>
          <p:spPr>
            <a:xfrm>
              <a:off x="138900" y="4256875"/>
              <a:ext cx="4491000" cy="109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2" name="Google Shape;1862;p78"/>
          <p:cNvSpPr/>
          <p:nvPr/>
        </p:nvSpPr>
        <p:spPr>
          <a:xfrm>
            <a:off x="1548175" y="1885700"/>
            <a:ext cx="4006225" cy="2135175"/>
          </a:xfrm>
          <a:custGeom>
            <a:rect b="b" l="l" r="r" t="t"/>
            <a:pathLst>
              <a:path extrusionOk="0" h="85407" w="160249">
                <a:moveTo>
                  <a:pt x="159662" y="85407"/>
                </a:moveTo>
                <a:lnTo>
                  <a:pt x="160249" y="68385"/>
                </a:lnTo>
                <a:lnTo>
                  <a:pt x="124736" y="53710"/>
                </a:lnTo>
                <a:lnTo>
                  <a:pt x="78364" y="53416"/>
                </a:lnTo>
                <a:lnTo>
                  <a:pt x="34926" y="52536"/>
                </a:lnTo>
                <a:lnTo>
                  <a:pt x="1468" y="28176"/>
                </a:ln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63" name="Google Shape;1863;p78"/>
          <p:cNvSpPr/>
          <p:nvPr/>
        </p:nvSpPr>
        <p:spPr>
          <a:xfrm>
            <a:off x="4175725" y="3422825"/>
            <a:ext cx="4346100" cy="586800"/>
          </a:xfrm>
          <a:prstGeom prst="wedgeRoundRectCallout">
            <a:avLst>
              <a:gd fmla="val -52288" name="adj1"/>
              <a:gd fmla="val 94180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Il server effettua il lookup della sua Routing Table e vede che i pacchetti verso la sottorete 192.168.17.0/24 vanno inviati sull’interfaccia fisica eth0.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4"/>
          <p:cNvPicPr preferRelativeResize="0"/>
          <p:nvPr/>
        </p:nvPicPr>
        <p:blipFill rotWithShape="1">
          <a:blip r:embed="rId3">
            <a:alphaModFix/>
          </a:blip>
          <a:srcRect b="2143" l="0" r="0" t="0"/>
          <a:stretch/>
        </p:blipFill>
        <p:spPr>
          <a:xfrm>
            <a:off x="1000414" y="723350"/>
            <a:ext cx="6917374" cy="3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4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</a:t>
            </a:r>
            <a:endParaRPr/>
          </a:p>
        </p:txBody>
      </p:sp>
      <p:grpSp>
        <p:nvGrpSpPr>
          <p:cNvPr id="531" name="Google Shape;531;p34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532" name="Google Shape;532;p3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34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01. Introduzione</a:t>
            </a:r>
            <a:endParaRPr sz="2000"/>
          </a:p>
        </p:txBody>
      </p:sp>
      <p:grpSp>
        <p:nvGrpSpPr>
          <p:cNvPr id="537" name="Google Shape;537;p34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538" name="Google Shape;538;p3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34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400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9" name="Google Shape;1869;p79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870" name="Google Shape;1870;p7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7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4" name="Google Shape;1874;p79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875" name="Google Shape;1875;p79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6" name="Google Shape;1876;p79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 | Server&lt;-&gt;HostB1</a:t>
            </a:r>
            <a:endParaRPr/>
          </a:p>
        </p:txBody>
      </p:sp>
      <p:grpSp>
        <p:nvGrpSpPr>
          <p:cNvPr id="1877" name="Google Shape;1877;p79"/>
          <p:cNvGrpSpPr/>
          <p:nvPr/>
        </p:nvGrpSpPr>
        <p:grpSpPr>
          <a:xfrm>
            <a:off x="6082829" y="-571079"/>
            <a:ext cx="5253816" cy="1622108"/>
            <a:chOff x="5092229" y="-180802"/>
            <a:chExt cx="5253816" cy="1622108"/>
          </a:xfrm>
        </p:grpSpPr>
        <p:sp>
          <p:nvSpPr>
            <p:cNvPr id="1878" name="Google Shape;1878;p7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7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7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7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8" name="Google Shape;1888;p79"/>
          <p:cNvPicPr preferRelativeResize="0"/>
          <p:nvPr/>
        </p:nvPicPr>
        <p:blipFill rotWithShape="1">
          <a:blip r:embed="rId4">
            <a:alphaModFix/>
          </a:blip>
          <a:srcRect b="55854" l="0" r="0" t="-4"/>
          <a:stretch/>
        </p:blipFill>
        <p:spPr>
          <a:xfrm>
            <a:off x="2245700" y="1623857"/>
            <a:ext cx="6186074" cy="1098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9" name="Google Shape;1889;p79"/>
          <p:cNvSpPr/>
          <p:nvPr/>
        </p:nvSpPr>
        <p:spPr>
          <a:xfrm>
            <a:off x="2245700" y="1283125"/>
            <a:ext cx="6186000" cy="3156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Il pacchetto viene mascherato, poiché il Server OpenVPN fa da NAT su eth0</a:t>
            </a:r>
            <a:endParaRPr/>
          </a:p>
        </p:txBody>
      </p:sp>
      <p:cxnSp>
        <p:nvCxnSpPr>
          <p:cNvPr id="1890" name="Google Shape;1890;p79"/>
          <p:cNvCxnSpPr/>
          <p:nvPr/>
        </p:nvCxnSpPr>
        <p:spPr>
          <a:xfrm rot="10800000">
            <a:off x="1612850" y="1893725"/>
            <a:ext cx="64200" cy="633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91" name="Google Shape;1891;p79"/>
          <p:cNvCxnSpPr/>
          <p:nvPr/>
        </p:nvCxnSpPr>
        <p:spPr>
          <a:xfrm flipH="1">
            <a:off x="1600900" y="1758775"/>
            <a:ext cx="1156200" cy="468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92" name="Google Shape;1892;p79"/>
          <p:cNvCxnSpPr/>
          <p:nvPr/>
        </p:nvCxnSpPr>
        <p:spPr>
          <a:xfrm rot="10800000">
            <a:off x="1432250" y="1915550"/>
            <a:ext cx="40200" cy="6261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893" name="Google Shape;1893;p79"/>
          <p:cNvCxnSpPr/>
          <p:nvPr/>
        </p:nvCxnSpPr>
        <p:spPr>
          <a:xfrm rot="10800000">
            <a:off x="1420388" y="2296878"/>
            <a:ext cx="1891200" cy="933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894" name="Google Shape;1894;p79"/>
          <p:cNvPicPr preferRelativeResize="0"/>
          <p:nvPr/>
        </p:nvPicPr>
        <p:blipFill rotWithShape="1">
          <a:blip r:embed="rId4">
            <a:alphaModFix/>
          </a:blip>
          <a:srcRect b="10121" l="0" r="0" t="51971"/>
          <a:stretch/>
        </p:blipFill>
        <p:spPr>
          <a:xfrm>
            <a:off x="2816638" y="2326991"/>
            <a:ext cx="6186074" cy="94275"/>
          </a:xfrm>
          <a:prstGeom prst="rect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5" name="Google Shape;1895;p79"/>
          <p:cNvSpPr/>
          <p:nvPr/>
        </p:nvSpPr>
        <p:spPr>
          <a:xfrm>
            <a:off x="2816675" y="1985413"/>
            <a:ext cx="6186000" cy="315600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accent5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Electrolize"/>
                <a:ea typeface="Electrolize"/>
                <a:cs typeface="Electrolize"/>
                <a:sym typeface="Electrolize"/>
              </a:rPr>
              <a:t>HostB1 riceve il pacchetto ICMP in chiaro, ed invia il pacchetto di risposta verso 192.168.17.2.</a:t>
            </a:r>
            <a:endParaRPr/>
          </a:p>
        </p:txBody>
      </p:sp>
      <p:grpSp>
        <p:nvGrpSpPr>
          <p:cNvPr id="1896" name="Google Shape;1896;p79"/>
          <p:cNvGrpSpPr/>
          <p:nvPr/>
        </p:nvGrpSpPr>
        <p:grpSpPr>
          <a:xfrm>
            <a:off x="84950" y="1665575"/>
            <a:ext cx="4593300" cy="2729375"/>
            <a:chOff x="84950" y="1665575"/>
            <a:chExt cx="4593300" cy="2729375"/>
          </a:xfrm>
        </p:grpSpPr>
        <p:sp>
          <p:nvSpPr>
            <p:cNvPr id="1897" name="Google Shape;1897;p79"/>
            <p:cNvSpPr/>
            <p:nvPr/>
          </p:nvSpPr>
          <p:spPr>
            <a:xfrm>
              <a:off x="84950" y="1665575"/>
              <a:ext cx="1353196" cy="1937075"/>
            </a:xfrm>
            <a:custGeom>
              <a:rect b="b" l="l" r="r" t="t"/>
              <a:pathLst>
                <a:path extrusionOk="0" h="77483" w="52536">
                  <a:moveTo>
                    <a:pt x="0" y="77190"/>
                  </a:moveTo>
                  <a:lnTo>
                    <a:pt x="52536" y="0"/>
                  </a:lnTo>
                  <a:lnTo>
                    <a:pt x="19078" y="7748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898" name="Google Shape;1898;p79"/>
            <p:cNvGrpSpPr/>
            <p:nvPr/>
          </p:nvGrpSpPr>
          <p:grpSpPr>
            <a:xfrm>
              <a:off x="84950" y="3592450"/>
              <a:ext cx="4593300" cy="802500"/>
              <a:chOff x="213350" y="3506575"/>
              <a:chExt cx="4593300" cy="802500"/>
            </a:xfrm>
          </p:grpSpPr>
          <p:sp>
            <p:nvSpPr>
              <p:cNvPr id="1899" name="Google Shape;1899;p79"/>
              <p:cNvSpPr/>
              <p:nvPr/>
            </p:nvSpPr>
            <p:spPr>
              <a:xfrm>
                <a:off x="213350" y="3506575"/>
                <a:ext cx="4593300" cy="802500"/>
              </a:xfrm>
              <a:prstGeom prst="rect">
                <a:avLst/>
              </a:prstGeom>
              <a:solidFill>
                <a:srgbClr val="302F2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1100"/>
                  <a:buFont typeface="Arial"/>
                  <a:buNone/>
                </a:pPr>
                <a:r>
                  <a:rPr lang="en" sz="750">
                    <a:solidFill>
                      <a:srgbClr val="FF6B65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root@hostB1</a:t>
                </a: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: route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1100"/>
                  <a:buFont typeface="Arial"/>
                  <a:buNone/>
                </a:pP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Destination     Gateway         Genmask         Flags Metric Ref    Use Iface</a:t>
                </a:r>
                <a:endParaRPr b="1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1100"/>
                  <a:buFont typeface="Arial"/>
                  <a:buNone/>
                </a:pPr>
                <a:r>
                  <a:rPr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default</a:t>
                </a: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     </a:t>
                </a:r>
                <a:r>
                  <a:rPr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192.168.17.2</a:t>
                </a: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</a:t>
                </a:r>
                <a:r>
                  <a:rPr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0.0.0.0</a:t>
                </a: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     </a:t>
                </a:r>
                <a:r>
                  <a:rPr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UG</a:t>
                </a: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</a:t>
                </a:r>
                <a:r>
                  <a:rPr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0</a:t>
                </a: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  </a:t>
                </a:r>
                <a:r>
                  <a:rPr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0</a:t>
                </a: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    </a:t>
                </a:r>
                <a:r>
                  <a:rPr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0</a:t>
                </a:r>
                <a:r>
                  <a:rPr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eth0</a:t>
                </a:r>
                <a:endParaRPr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192.168.17.0</a:t>
                </a: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</a:t>
                </a:r>
                <a:r>
                  <a:rPr b="1"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0.0.0.0</a:t>
                </a: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     </a:t>
                </a:r>
                <a:r>
                  <a:rPr b="1"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255.255.255.0</a:t>
                </a: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</a:t>
                </a:r>
                <a:r>
                  <a:rPr b="1"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U</a:t>
                </a: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 </a:t>
                </a:r>
                <a:r>
                  <a:rPr b="1"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0</a:t>
                </a: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  </a:t>
                </a:r>
                <a:r>
                  <a:rPr b="1"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0</a:t>
                </a: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       </a:t>
                </a:r>
                <a:r>
                  <a:rPr b="1" lang="en" sz="750">
                    <a:solidFill>
                      <a:srgbClr val="FBC02D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0</a:t>
                </a:r>
                <a:r>
                  <a:rPr b="1" lang="en" sz="750">
                    <a:solidFill>
                      <a:srgbClr val="ECEFF1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 eth0</a:t>
                </a:r>
                <a:endParaRPr/>
              </a:p>
            </p:txBody>
          </p:sp>
          <p:sp>
            <p:nvSpPr>
              <p:cNvPr id="1900" name="Google Shape;1900;p79"/>
              <p:cNvSpPr/>
              <p:nvPr/>
            </p:nvSpPr>
            <p:spPr>
              <a:xfrm>
                <a:off x="264500" y="4085900"/>
                <a:ext cx="4491000" cy="1098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3D85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1" name="Google Shape;1901;p79"/>
            <p:cNvSpPr/>
            <p:nvPr/>
          </p:nvSpPr>
          <p:spPr>
            <a:xfrm>
              <a:off x="93550" y="3334825"/>
              <a:ext cx="491610" cy="378865"/>
            </a:xfrm>
            <a:custGeom>
              <a:rect b="b" l="l" r="r" t="t"/>
              <a:pathLst>
                <a:path extrusionOk="0" h="14235" w="19518">
                  <a:moveTo>
                    <a:pt x="19224" y="2055"/>
                  </a:moveTo>
                  <a:lnTo>
                    <a:pt x="19518" y="14235"/>
                  </a:lnTo>
                  <a:lnTo>
                    <a:pt x="294" y="14088"/>
                  </a:lnTo>
                  <a:lnTo>
                    <a:pt x="0" y="9686"/>
                  </a:lnTo>
                  <a:lnTo>
                    <a:pt x="15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6" name="Google Shape;19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400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7" name="Google Shape;1907;p80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908" name="Google Shape;1908;p80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8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8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8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2" name="Google Shape;1912;p80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913" name="Google Shape;1913;p80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4" name="Google Shape;1914;p80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 | Reply Trace</a:t>
            </a:r>
            <a:endParaRPr/>
          </a:p>
        </p:txBody>
      </p:sp>
      <p:grpSp>
        <p:nvGrpSpPr>
          <p:cNvPr id="1915" name="Google Shape;1915;p80"/>
          <p:cNvGrpSpPr/>
          <p:nvPr/>
        </p:nvGrpSpPr>
        <p:grpSpPr>
          <a:xfrm>
            <a:off x="6082829" y="-571079"/>
            <a:ext cx="5253816" cy="1622108"/>
            <a:chOff x="5092229" y="-180802"/>
            <a:chExt cx="5253816" cy="1622108"/>
          </a:xfrm>
        </p:grpSpPr>
        <p:sp>
          <p:nvSpPr>
            <p:cNvPr id="1916" name="Google Shape;1916;p8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8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8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8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8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8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8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8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8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8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6" name="Google Shape;1926;p80"/>
          <p:cNvSpPr/>
          <p:nvPr/>
        </p:nvSpPr>
        <p:spPr>
          <a:xfrm>
            <a:off x="2587700" y="1106325"/>
            <a:ext cx="6150600" cy="1445400"/>
          </a:xfrm>
          <a:prstGeom prst="wedgeRoundRectCallout">
            <a:avLst>
              <a:gd fmla="val -58073" name="adj1"/>
              <a:gd fmla="val 78544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A questo punto il pacchetto segue in modo analogo la rotta precedente.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Electrolize"/>
              <a:buAutoNum type="arabicPeriod"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Il server-ovpn effettua il DE-nat e vede che deve inoltrare il pacchetto verso  HostB2.tun0 (.100.5). 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Electrolize"/>
              <a:buAutoNum type="arabicPeriod"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Dalla sua tabella di routing vede che deve inoltrare il messaggio verso 192.168.100.0/24 tramite l’interfaccia tun0.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Electrolize"/>
              <a:buAutoNum type="arabicPeriod"/>
            </a:pPr>
            <a:r>
              <a:rPr lang="en" sz="900">
                <a:latin typeface="Electrolize"/>
                <a:ea typeface="Electrolize"/>
                <a:cs typeface="Electrolize"/>
                <a:sym typeface="Electrolize"/>
              </a:rPr>
              <a:t>Il pacchetto viene di nuovo gestito da openvpn-server che lo inoltra tramite il tunnel con hostB2, quindi con destinazione 1.1.1.3. Il pacchetto attraversa di nuovo la rete MPLS, fa label switching, e giunge infine a PE3.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  <p:grpSp>
        <p:nvGrpSpPr>
          <p:cNvPr id="1927" name="Google Shape;1927;p80"/>
          <p:cNvGrpSpPr/>
          <p:nvPr/>
        </p:nvGrpSpPr>
        <p:grpSpPr>
          <a:xfrm>
            <a:off x="85950" y="3474475"/>
            <a:ext cx="4760400" cy="1225800"/>
            <a:chOff x="85950" y="3474475"/>
            <a:chExt cx="4760400" cy="1225800"/>
          </a:xfrm>
        </p:grpSpPr>
        <p:sp>
          <p:nvSpPr>
            <p:cNvPr id="1928" name="Google Shape;1928;p80"/>
            <p:cNvSpPr/>
            <p:nvPr/>
          </p:nvSpPr>
          <p:spPr>
            <a:xfrm>
              <a:off x="85950" y="3474475"/>
              <a:ext cx="4760400" cy="1225800"/>
            </a:xfrm>
            <a:prstGeom prst="wedgeRectCallout">
              <a:avLst>
                <a:gd fmla="val -18599" name="adj1"/>
                <a:gd fmla="val -116116" name="adj2"/>
              </a:avLst>
            </a:prstGeom>
            <a:solidFill>
              <a:srgbClr val="302F2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F6B6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root@ovpn-server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en" sz="75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route</a:t>
              </a:r>
              <a:endParaRPr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Destination     Gateway         Genmask         Flags Metric Ref    Use Iface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default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2.0.0.2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UG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eth1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255.255.255.0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eth1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192.168.16.0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192.168.100.2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255.255.255.0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UG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tun0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192.168.17.0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255.255.255.0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eth0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192.168.100.0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192.168.100.2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255.255.255.0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UG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b="1"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b="1"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tun0</a:t>
              </a:r>
              <a:endParaRPr b="1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192.168.100.2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0.0.0.0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255.255.255.255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UH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tun0</a:t>
              </a:r>
              <a:endParaRPr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929" name="Google Shape;1929;p80"/>
            <p:cNvSpPr/>
            <p:nvPr/>
          </p:nvSpPr>
          <p:spPr>
            <a:xfrm>
              <a:off x="146225" y="4378713"/>
              <a:ext cx="4491000" cy="109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0" name="Google Shape;1930;p80"/>
          <p:cNvSpPr/>
          <p:nvPr/>
        </p:nvSpPr>
        <p:spPr>
          <a:xfrm>
            <a:off x="1511500" y="1893050"/>
            <a:ext cx="73375" cy="564975"/>
          </a:xfrm>
          <a:custGeom>
            <a:rect b="b" l="l" r="r" t="t"/>
            <a:pathLst>
              <a:path extrusionOk="0" h="22599" w="2935">
                <a:moveTo>
                  <a:pt x="0" y="0"/>
                </a:moveTo>
                <a:lnTo>
                  <a:pt x="2935" y="22599"/>
                </a:lnTo>
              </a:path>
            </a:pathLst>
          </a:cu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31" name="Google Shape;1931;p80"/>
          <p:cNvSpPr/>
          <p:nvPr/>
        </p:nvSpPr>
        <p:spPr>
          <a:xfrm>
            <a:off x="1584875" y="2575425"/>
            <a:ext cx="3940175" cy="990550"/>
          </a:xfrm>
          <a:custGeom>
            <a:rect b="b" l="l" r="r" t="t"/>
            <a:pathLst>
              <a:path extrusionOk="0" h="39622" w="157607">
                <a:moveTo>
                  <a:pt x="0" y="0"/>
                </a:moveTo>
                <a:lnTo>
                  <a:pt x="33752" y="25240"/>
                </a:lnTo>
                <a:lnTo>
                  <a:pt x="76602" y="25534"/>
                </a:lnTo>
                <a:lnTo>
                  <a:pt x="121507" y="26708"/>
                </a:lnTo>
                <a:lnTo>
                  <a:pt x="157607" y="39622"/>
                </a:lnTo>
              </a:path>
            </a:pathLst>
          </a:cu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" name="Google Shape;193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400" y="828899"/>
            <a:ext cx="6909396" cy="3947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7" name="Google Shape;1937;p81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938" name="Google Shape;1938;p8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8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8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8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2" name="Google Shape;1942;p81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03. OpenVPN</a:t>
            </a:r>
            <a:endParaRPr sz="2000"/>
          </a:p>
        </p:txBody>
      </p:sp>
      <p:sp>
        <p:nvSpPr>
          <p:cNvPr id="1943" name="Google Shape;1943;p81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4" name="Google Shape;1944;p81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Ping HostB2 | Reply Trace</a:t>
            </a:r>
            <a:endParaRPr/>
          </a:p>
        </p:txBody>
      </p:sp>
      <p:grpSp>
        <p:nvGrpSpPr>
          <p:cNvPr id="1945" name="Google Shape;1945;p81"/>
          <p:cNvGrpSpPr/>
          <p:nvPr/>
        </p:nvGrpSpPr>
        <p:grpSpPr>
          <a:xfrm>
            <a:off x="6082829" y="-571079"/>
            <a:ext cx="5253816" cy="1622108"/>
            <a:chOff x="5092229" y="-180802"/>
            <a:chExt cx="5253816" cy="1622108"/>
          </a:xfrm>
        </p:grpSpPr>
        <p:sp>
          <p:nvSpPr>
            <p:cNvPr id="1946" name="Google Shape;1946;p8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8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8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8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8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8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8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8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8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8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56" name="Google Shape;1956;p81"/>
          <p:cNvCxnSpPr/>
          <p:nvPr/>
        </p:nvCxnSpPr>
        <p:spPr>
          <a:xfrm flipH="1">
            <a:off x="5525050" y="2736850"/>
            <a:ext cx="1154700" cy="10908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957" name="Google Shape;1957;p81"/>
          <p:cNvGrpSpPr/>
          <p:nvPr/>
        </p:nvGrpSpPr>
        <p:grpSpPr>
          <a:xfrm>
            <a:off x="50575" y="3762975"/>
            <a:ext cx="5034625" cy="687574"/>
            <a:chOff x="44575" y="3696775"/>
            <a:chExt cx="5034625" cy="687574"/>
          </a:xfrm>
        </p:grpSpPr>
        <p:sp>
          <p:nvSpPr>
            <p:cNvPr id="1958" name="Google Shape;1958;p81"/>
            <p:cNvSpPr/>
            <p:nvPr/>
          </p:nvSpPr>
          <p:spPr>
            <a:xfrm>
              <a:off x="44600" y="3696775"/>
              <a:ext cx="5034600" cy="538200"/>
            </a:xfrm>
            <a:prstGeom prst="wedgeRoundRectCallout">
              <a:avLst>
                <a:gd fmla="val -1397" name="adj1"/>
                <a:gd fmla="val 40947" name="adj2"/>
                <a:gd fmla="val 0" name="adj3"/>
              </a:avLst>
            </a:prstGeom>
            <a:solidFill>
              <a:schemeClr val="accent5"/>
            </a:solidFill>
            <a:ln cap="flat" cmpd="sng" w="19050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Electrolize"/>
                  <a:ea typeface="Electrolize"/>
                  <a:cs typeface="Electrolize"/>
                  <a:sym typeface="Electrolize"/>
                </a:rPr>
                <a:t>Il Client OpenVPN riceve il pacchetto sulla porta 1194, lo decapsula e lo decifra. L’</a:t>
              </a:r>
              <a:r>
                <a:rPr b="1" lang="en" sz="900">
                  <a:latin typeface="Electrolize"/>
                  <a:ea typeface="Electrolize"/>
                  <a:cs typeface="Electrolize"/>
                  <a:sym typeface="Electrolize"/>
                </a:rPr>
                <a:t>HostB2 ha quindi ricevuto correttamente la rispota al ping.</a:t>
              </a:r>
              <a:endParaRPr b="1" sz="900">
                <a:latin typeface="Electrolize"/>
                <a:ea typeface="Electrolize"/>
                <a:cs typeface="Electrolize"/>
                <a:sym typeface="Electrolize"/>
              </a:endParaRPr>
            </a:p>
          </p:txBody>
        </p:sp>
        <p:sp>
          <p:nvSpPr>
            <p:cNvPr id="1959" name="Google Shape;1959;p81"/>
            <p:cNvSpPr/>
            <p:nvPr/>
          </p:nvSpPr>
          <p:spPr>
            <a:xfrm>
              <a:off x="44575" y="4188749"/>
              <a:ext cx="5034600" cy="195600"/>
            </a:xfrm>
            <a:prstGeom prst="rect">
              <a:avLst/>
            </a:prstGeom>
            <a:solidFill>
              <a:srgbClr val="F4CCCC"/>
            </a:solidFill>
            <a:ln cap="flat" cmpd="sng" w="19050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23:54:36.854222 IP </a:t>
              </a:r>
              <a:r>
                <a:rPr b="1" lang="en" sz="700">
                  <a:latin typeface="Courier New"/>
                  <a:ea typeface="Courier New"/>
                  <a:cs typeface="Courier New"/>
                  <a:sym typeface="Courier New"/>
                </a:rPr>
                <a:t>192.168.17.1 &gt; 192.168.100.6</a:t>
              </a:r>
              <a:r>
                <a:rPr lang="en" sz="700">
                  <a:latin typeface="Courier New"/>
                  <a:ea typeface="Courier New"/>
                  <a:cs typeface="Courier New"/>
                  <a:sym typeface="Courier New"/>
                </a:rPr>
                <a:t>: ICMP echo reply, id 144, seq 3, length 64</a:t>
              </a:r>
              <a:endParaRPr sz="7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cxnSp>
        <p:nvCxnSpPr>
          <p:cNvPr id="1960" name="Google Shape;1960;p81"/>
          <p:cNvCxnSpPr>
            <a:stCxn id="1959" idx="3"/>
          </p:cNvCxnSpPr>
          <p:nvPr/>
        </p:nvCxnSpPr>
        <p:spPr>
          <a:xfrm flipH="1" rot="10800000">
            <a:off x="5085175" y="4167649"/>
            <a:ext cx="476700" cy="1851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61" name="Google Shape;1961;p81"/>
          <p:cNvSpPr/>
          <p:nvPr/>
        </p:nvSpPr>
        <p:spPr>
          <a:xfrm>
            <a:off x="5539725" y="3698027"/>
            <a:ext cx="22000" cy="410900"/>
          </a:xfrm>
          <a:custGeom>
            <a:rect b="b" l="l" r="r" t="t"/>
            <a:pathLst>
              <a:path extrusionOk="0" h="16436" w="880">
                <a:moveTo>
                  <a:pt x="880" y="0"/>
                </a:moveTo>
                <a:lnTo>
                  <a:pt x="0" y="16436"/>
                </a:lnTo>
              </a:path>
            </a:pathLst>
          </a:cu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62" name="Google Shape;1962;p81"/>
          <p:cNvSpPr/>
          <p:nvPr/>
        </p:nvSpPr>
        <p:spPr>
          <a:xfrm>
            <a:off x="1584875" y="2575425"/>
            <a:ext cx="3940175" cy="990550"/>
          </a:xfrm>
          <a:custGeom>
            <a:rect b="b" l="l" r="r" t="t"/>
            <a:pathLst>
              <a:path extrusionOk="0" h="39622" w="157607">
                <a:moveTo>
                  <a:pt x="0" y="0"/>
                </a:moveTo>
                <a:lnTo>
                  <a:pt x="33752" y="25240"/>
                </a:lnTo>
                <a:lnTo>
                  <a:pt x="76602" y="25534"/>
                </a:lnTo>
                <a:lnTo>
                  <a:pt x="121507" y="26708"/>
                </a:lnTo>
                <a:lnTo>
                  <a:pt x="157607" y="39622"/>
                </a:lnTo>
              </a:path>
            </a:pathLst>
          </a:cu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1963" name="Google Shape;1963;p81"/>
          <p:cNvGrpSpPr/>
          <p:nvPr/>
        </p:nvGrpSpPr>
        <p:grpSpPr>
          <a:xfrm>
            <a:off x="1355800" y="1690975"/>
            <a:ext cx="6150600" cy="1045875"/>
            <a:chOff x="453300" y="1676750"/>
            <a:chExt cx="6150600" cy="1045875"/>
          </a:xfrm>
        </p:grpSpPr>
        <p:sp>
          <p:nvSpPr>
            <p:cNvPr id="1964" name="Google Shape;1964;p81"/>
            <p:cNvSpPr/>
            <p:nvPr/>
          </p:nvSpPr>
          <p:spPr>
            <a:xfrm>
              <a:off x="453300" y="1676750"/>
              <a:ext cx="6150600" cy="393600"/>
            </a:xfrm>
            <a:prstGeom prst="wedgeRoundRectCallout">
              <a:avLst>
                <a:gd fmla="val -1923" name="adj1"/>
                <a:gd fmla="val 167413" name="adj2"/>
                <a:gd fmla="val 0" name="adj3"/>
              </a:avLst>
            </a:prstGeom>
            <a:solidFill>
              <a:schemeClr val="accent5"/>
            </a:solidFill>
            <a:ln cap="flat" cmpd="sng" w="19050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Electrolize"/>
                  <a:ea typeface="Electrolize"/>
                  <a:cs typeface="Electrolize"/>
                  <a:sym typeface="Electrolize"/>
                </a:rPr>
                <a:t>PE3 Effettua il de-NAT della sorgente 1.1.1.3 con 192.168.16.2.</a:t>
              </a:r>
              <a:endParaRPr sz="900">
                <a:latin typeface="Electrolize"/>
                <a:ea typeface="Electrolize"/>
                <a:cs typeface="Electrolize"/>
                <a:sym typeface="Electrolize"/>
              </a:endParaRPr>
            </a:p>
          </p:txBody>
        </p:sp>
        <p:pic>
          <p:nvPicPr>
            <p:cNvPr id="1965" name="Google Shape;1965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3300" y="2030250"/>
              <a:ext cx="6150600" cy="692375"/>
            </a:xfrm>
            <a:prstGeom prst="rect">
              <a:avLst/>
            </a:prstGeom>
            <a:noFill/>
            <a:ln cap="flat" cmpd="sng" w="19050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82"/>
          <p:cNvSpPr/>
          <p:nvPr/>
        </p:nvSpPr>
        <p:spPr>
          <a:xfrm rot="867070">
            <a:off x="84868" y="313652"/>
            <a:ext cx="4896751" cy="4292248"/>
          </a:xfrm>
          <a:custGeom>
            <a:rect b="b" l="l" r="r" t="t"/>
            <a:pathLst>
              <a:path extrusionOk="0" h="19665" w="21945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82"/>
          <p:cNvSpPr txBox="1"/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Firewalls</a:t>
            </a:r>
            <a:endParaRPr/>
          </a:p>
        </p:txBody>
      </p:sp>
      <p:sp>
        <p:nvSpPr>
          <p:cNvPr id="1972" name="Google Shape;1972;p82"/>
          <p:cNvSpPr txBox="1"/>
          <p:nvPr>
            <p:ph idx="2" type="title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73" name="Google Shape;1973;p82"/>
          <p:cNvSpPr txBox="1"/>
          <p:nvPr>
            <p:ph idx="1" type="subTitle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Configurazione Firewall sui Gateway delle LAN A1 e A2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4" name="Google Shape;1974;p82"/>
          <p:cNvGrpSpPr/>
          <p:nvPr/>
        </p:nvGrpSpPr>
        <p:grpSpPr>
          <a:xfrm>
            <a:off x="6587340" y="4253004"/>
            <a:ext cx="300770" cy="54726"/>
            <a:chOff x="4770650" y="685575"/>
            <a:chExt cx="158250" cy="28800"/>
          </a:xfrm>
        </p:grpSpPr>
        <p:sp>
          <p:nvSpPr>
            <p:cNvPr id="1975" name="Google Shape;1975;p82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82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82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8" name="Google Shape;1978;p82"/>
          <p:cNvGrpSpPr/>
          <p:nvPr/>
        </p:nvGrpSpPr>
        <p:grpSpPr>
          <a:xfrm flipH="1" rot="10800000">
            <a:off x="6323493" y="404394"/>
            <a:ext cx="4210803" cy="748080"/>
            <a:chOff x="6135243" y="693226"/>
            <a:chExt cx="4210803" cy="748080"/>
          </a:xfrm>
        </p:grpSpPr>
        <p:sp>
          <p:nvSpPr>
            <p:cNvPr id="1979" name="Google Shape;1979;p8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8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8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8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3" name="Google Shape;1983;p82"/>
          <p:cNvSpPr txBox="1"/>
          <p:nvPr>
            <p:ph idx="12" type="sldNum"/>
          </p:nvPr>
        </p:nvSpPr>
        <p:spPr>
          <a:xfrm>
            <a:off x="4297659" y="470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4" name="Google Shape;1984;p82"/>
          <p:cNvPicPr preferRelativeResize="0"/>
          <p:nvPr/>
        </p:nvPicPr>
        <p:blipFill rotWithShape="1">
          <a:blip r:embed="rId3">
            <a:alphaModFix/>
          </a:blip>
          <a:srcRect b="20766" l="0" r="0" t="0"/>
          <a:stretch/>
        </p:blipFill>
        <p:spPr>
          <a:xfrm>
            <a:off x="-96875" y="84375"/>
            <a:ext cx="5143500" cy="407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83"/>
          <p:cNvSpPr txBox="1"/>
          <p:nvPr>
            <p:ph idx="4294967295" type="body"/>
          </p:nvPr>
        </p:nvSpPr>
        <p:spPr>
          <a:xfrm>
            <a:off x="683300" y="900125"/>
            <a:ext cx="77040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L’implementazione richiesta per il </a:t>
            </a:r>
            <a:r>
              <a:rPr b="1" lang="en"/>
              <a:t>firewall su</a:t>
            </a:r>
            <a:r>
              <a:rPr b="1" lang="en"/>
              <a:t>l</a:t>
            </a:r>
            <a:r>
              <a:rPr b="1" lang="en"/>
              <a:t> GW di LAN-A1</a:t>
            </a:r>
            <a:r>
              <a:rPr lang="en"/>
              <a:t> è la seguente: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Permettere il traffico tra la LAN e l'esterno solo se iniziato dalla LAN con </a:t>
            </a:r>
            <a:r>
              <a:rPr lang="en"/>
              <a:t>SNAT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Negare tutto il traffico verso il GW tranne per SSH e ICMP solo se iniziato dalla LAN.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Permettere tutto il traffico dal GW verso ovunque (ed i relativi pacchetti di risposta).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Permettere il port-forwarding con DNAT verso hostA1 e hostA2 dall’esterno soltanto per il servizio HTTP.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L’implementazione richiesta per il </a:t>
            </a:r>
            <a:r>
              <a:rPr b="1" lang="en"/>
              <a:t>firewall sul GW di LAN-A2</a:t>
            </a:r>
            <a:r>
              <a:rPr lang="en"/>
              <a:t> è la seguente: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Permettere la comunicazione end-to-end bidirezionale tra il central node e gli AVs, e negare tutto il resto.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Permettere la comunicazione tra gli spokes (altrimenti non avrebbe senso </a:t>
            </a:r>
            <a:r>
              <a:rPr lang="en"/>
              <a:t>l</a:t>
            </a:r>
            <a:r>
              <a:rPr lang="en"/>
              <a:t>a topologia).</a:t>
            </a:r>
            <a:endParaRPr/>
          </a:p>
        </p:txBody>
      </p:sp>
      <p:sp>
        <p:nvSpPr>
          <p:cNvPr id="1990" name="Google Shape;1990;p83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</a:t>
            </a:r>
            <a:endParaRPr/>
          </a:p>
        </p:txBody>
      </p:sp>
      <p:grpSp>
        <p:nvGrpSpPr>
          <p:cNvPr id="1991" name="Google Shape;1991;p83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1992" name="Google Shape;1992;p8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8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8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8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6" name="Google Shape;1996;p83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grpSp>
        <p:nvGrpSpPr>
          <p:cNvPr id="1997" name="Google Shape;1997;p83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1998" name="Google Shape;1998;p8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8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8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8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8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8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8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8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8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8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8" name="Google Shape;2008;p83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3" name="Google Shape;201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5" y="828906"/>
            <a:ext cx="6766562" cy="39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84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Configurazione: CE-A1</a:t>
            </a:r>
            <a:endParaRPr/>
          </a:p>
        </p:txBody>
      </p:sp>
      <p:grpSp>
        <p:nvGrpSpPr>
          <p:cNvPr id="2015" name="Google Shape;2015;p84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016" name="Google Shape;2016;p8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8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8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8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0" name="Google Shape;2020;p84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grpSp>
        <p:nvGrpSpPr>
          <p:cNvPr id="2021" name="Google Shape;2021;p84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2022" name="Google Shape;2022;p8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8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8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8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8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8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8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8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8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8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2" name="Google Shape;2032;p84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3" name="Google Shape;2033;p84"/>
          <p:cNvSpPr/>
          <p:nvPr/>
        </p:nvSpPr>
        <p:spPr>
          <a:xfrm>
            <a:off x="321125" y="1182575"/>
            <a:ext cx="3754800" cy="3240300"/>
          </a:xfrm>
          <a:prstGeom prst="wedgeRectCallout">
            <a:avLst>
              <a:gd fmla="val 63190" name="adj1"/>
              <a:gd fmla="val -33508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=enp0s3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=macsec0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FORWARD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OUTPUT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FORWARD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-o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FORWARD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-m state –state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ESTABLISHED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POSTROUTING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-t nat -o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SNAT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–to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10.23.0.254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-i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-p tcp —dport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-p icmp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–m state —state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ESTABLISHED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RELATED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FORWARD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-o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-p tcp —dport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PREROUTING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-t nat -i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-p tcp —dport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DNAT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–to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10.23.0.3</a:t>
            </a:r>
            <a:endParaRPr sz="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85"/>
          <p:cNvSpPr txBox="1"/>
          <p:nvPr>
            <p:ph idx="4294967295" type="body"/>
          </p:nvPr>
        </p:nvSpPr>
        <p:spPr>
          <a:xfrm>
            <a:off x="667400" y="998950"/>
            <a:ext cx="7278600" cy="23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 default viene scartato tutto il traffico che il GW deve forwardare.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Aggiungiamo una regola che abiliti il forwarding dei pacchetti che dall’interfaccia connessa a LAN-A1 sono diretti verso l’esterno.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 pacchetto passerà per il </a:t>
            </a:r>
            <a:r>
              <a:rPr i="1" lang="en"/>
              <a:t>forward hook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Aggiungiamo una regola che abilita il forwarding dei pacchetti che appartengono a connessioni già stabilite.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Aggiungiamo una regola che applichi SNAT ai pacchetti diretti verso l’esterno modificando l’IP sorgente con uno nella rete 10.23.0.0/24.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 pacchetto sarà catturato dal </a:t>
            </a:r>
            <a:r>
              <a:rPr i="1" lang="en"/>
              <a:t>postrouting hook</a:t>
            </a:r>
            <a:endParaRPr/>
          </a:p>
        </p:txBody>
      </p:sp>
      <p:grpSp>
        <p:nvGrpSpPr>
          <p:cNvPr id="2039" name="Google Shape;2039;p85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040" name="Google Shape;2040;p8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8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4" name="Google Shape;2044;p85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045" name="Google Shape;2045;p85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6" name="Google Shape;2046;p85"/>
          <p:cNvSpPr/>
          <p:nvPr/>
        </p:nvSpPr>
        <p:spPr>
          <a:xfrm>
            <a:off x="1344450" y="3440050"/>
            <a:ext cx="6455100" cy="87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 FORWARD DROP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FORWARD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-o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FORWARD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-m state —state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ESTABLISHED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POSTROUTING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-t nat -o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SNAT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—to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10.23.0.2-10.23.0.254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7" name="Google Shape;2047;p85"/>
          <p:cNvSpPr txBox="1"/>
          <p:nvPr/>
        </p:nvSpPr>
        <p:spPr>
          <a:xfrm>
            <a:off x="225800" y="475750"/>
            <a:ext cx="768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AutoNum type="arabicPeriod"/>
            </a:pPr>
            <a:r>
              <a:rPr lang="en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Permettere il traffico tra la LAN e l'esterno solo se iniziato dalla LAN con SNAT</a:t>
            </a:r>
            <a:endParaRPr sz="2400"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2048" name="Google Shape;2048;p85"/>
          <p:cNvGrpSpPr/>
          <p:nvPr/>
        </p:nvGrpSpPr>
        <p:grpSpPr>
          <a:xfrm>
            <a:off x="6481254" y="-358304"/>
            <a:ext cx="5253816" cy="1622108"/>
            <a:chOff x="5092229" y="-180802"/>
            <a:chExt cx="5253816" cy="1622108"/>
          </a:xfrm>
        </p:grpSpPr>
        <p:sp>
          <p:nvSpPr>
            <p:cNvPr id="2049" name="Google Shape;2049;p8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8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8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8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8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8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85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85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85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85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3" name="Google Shape;2063;p86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064" name="Google Shape;2064;p8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8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8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8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8" name="Google Shape;2068;p86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069" name="Google Shape;2069;p86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0" name="Google Shape;2070;p86"/>
          <p:cNvSpPr txBox="1"/>
          <p:nvPr/>
        </p:nvSpPr>
        <p:spPr>
          <a:xfrm>
            <a:off x="225800" y="475750"/>
            <a:ext cx="770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AutoNum type="arabicPeriod" startAt="2"/>
            </a:pPr>
            <a:r>
              <a:rPr lang="en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Negare tutto il traffico verso il GW, tranne SSH e ICMP solo se iniziato dalla LAN</a:t>
            </a:r>
            <a:endParaRPr sz="2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71" name="Google Shape;2071;p86"/>
          <p:cNvSpPr txBox="1"/>
          <p:nvPr>
            <p:ph idx="4294967295" type="body"/>
          </p:nvPr>
        </p:nvSpPr>
        <p:spPr>
          <a:xfrm>
            <a:off x="675975" y="1098425"/>
            <a:ext cx="77040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 default si scarta tutto il traffico diretto verso  il GW.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Aggiungiamo una regola per accettare il traffico SSH e ICMP in input al GW.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 pacchetto passerà per l’</a:t>
            </a:r>
            <a:r>
              <a:rPr i="1" lang="en"/>
              <a:t>input hook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Eventualmente si può aggiungere una regola per scartare il traffico SSH e ICMP in uscita dal GW verso l’interfaccia connessa a LAN-A1 per nuove comunicazioni.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 pacchetto passerà per l’</a:t>
            </a:r>
            <a:r>
              <a:rPr i="1" lang="en"/>
              <a:t>output hook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L’idea è impedire al GW di iniziare comunicazioni SSH e ICMP verso LAN-A1.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 regola deve scartare il traffico SSH e ICMP perchè di default si accetta tutto in uscita dal GW, come vedremo nella regola successiva.</a:t>
            </a:r>
            <a:endParaRPr/>
          </a:p>
        </p:txBody>
      </p:sp>
      <p:grpSp>
        <p:nvGrpSpPr>
          <p:cNvPr id="2072" name="Google Shape;2072;p86"/>
          <p:cNvGrpSpPr/>
          <p:nvPr/>
        </p:nvGrpSpPr>
        <p:grpSpPr>
          <a:xfrm>
            <a:off x="6481254" y="-358304"/>
            <a:ext cx="5253816" cy="1622108"/>
            <a:chOff x="5092229" y="-180802"/>
            <a:chExt cx="5253816" cy="1622108"/>
          </a:xfrm>
        </p:grpSpPr>
        <p:sp>
          <p:nvSpPr>
            <p:cNvPr id="2073" name="Google Shape;2073;p8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8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8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3" name="Google Shape;2083;p86"/>
          <p:cNvSpPr/>
          <p:nvPr/>
        </p:nvSpPr>
        <p:spPr>
          <a:xfrm>
            <a:off x="2078100" y="3509700"/>
            <a:ext cx="4987800" cy="78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 INPUT DROP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INPUT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-p tcp —dport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22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INPUT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 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-p icmp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#iptables -A OUTPUT -o $LAN -p tcp —dport 22 -m state —state NEW -j DROP</a:t>
            </a:r>
            <a:endParaRPr sz="85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#iptables -A OUTPUT -o $LAN -p icmp -m state —state NEW -j DROP</a:t>
            </a:r>
            <a:endParaRPr sz="85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8" name="Google Shape;2088;p87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089" name="Google Shape;2089;p87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87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7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7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3" name="Google Shape;2093;p87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094" name="Google Shape;2094;p87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5" name="Google Shape;2095;p87"/>
          <p:cNvSpPr txBox="1"/>
          <p:nvPr/>
        </p:nvSpPr>
        <p:spPr>
          <a:xfrm>
            <a:off x="225800" y="475750"/>
            <a:ext cx="812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AutoNum type="arabicPeriod" startAt="3"/>
            </a:pPr>
            <a:r>
              <a:rPr lang="en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Permettere tutto il traffico dal GW verso ovunque (ed i relativi pacchetti di risposta)</a:t>
            </a:r>
            <a:endParaRPr sz="2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96" name="Google Shape;2096;p87"/>
          <p:cNvSpPr txBox="1"/>
          <p:nvPr>
            <p:ph idx="4294967295" type="body"/>
          </p:nvPr>
        </p:nvSpPr>
        <p:spPr>
          <a:xfrm>
            <a:off x="646625" y="1278475"/>
            <a:ext cx="7704000" cy="16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 default si accetta tutto il traffico in uscita dal GW.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Aggiungiamo una regola per accettare il traffico in input al GW per connessioni già stabilite o in relazione con una di quelle iniziate dal GW.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 pacchetto passerà per l’</a:t>
            </a:r>
            <a:r>
              <a:rPr i="1" lang="en"/>
              <a:t>input hook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Abilitiamo il GW ad accettare eventuali risposte o messaggi di errore per le comunicazioni da lui iniziate.</a:t>
            </a:r>
            <a:endParaRPr/>
          </a:p>
        </p:txBody>
      </p:sp>
      <p:grpSp>
        <p:nvGrpSpPr>
          <p:cNvPr id="2097" name="Google Shape;2097;p87"/>
          <p:cNvGrpSpPr/>
          <p:nvPr/>
        </p:nvGrpSpPr>
        <p:grpSpPr>
          <a:xfrm>
            <a:off x="6481254" y="-358304"/>
            <a:ext cx="5253816" cy="1622108"/>
            <a:chOff x="5092229" y="-180802"/>
            <a:chExt cx="5253816" cy="1622108"/>
          </a:xfrm>
        </p:grpSpPr>
        <p:sp>
          <p:nvSpPr>
            <p:cNvPr id="2098" name="Google Shape;2098;p8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8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8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8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8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8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8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8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8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8" name="Google Shape;2108;p87"/>
          <p:cNvSpPr txBox="1"/>
          <p:nvPr/>
        </p:nvSpPr>
        <p:spPr>
          <a:xfrm>
            <a:off x="238575" y="3550625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109" name="Google Shape;2109;p87"/>
          <p:cNvSpPr/>
          <p:nvPr/>
        </p:nvSpPr>
        <p:spPr>
          <a:xfrm>
            <a:off x="2246450" y="3158300"/>
            <a:ext cx="4327200" cy="570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 OUTPUT ACCEPT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INPUT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-m state —state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ESTABLISHED,RELATED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4" name="Google Shape;2114;p88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115" name="Google Shape;2115;p8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8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8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8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Google Shape;2119;p88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120" name="Google Shape;2120;p88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1" name="Google Shape;2121;p88"/>
          <p:cNvSpPr txBox="1"/>
          <p:nvPr/>
        </p:nvSpPr>
        <p:spPr>
          <a:xfrm>
            <a:off x="225800" y="475750"/>
            <a:ext cx="791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AutoNum type="arabicPeriod" startAt="4"/>
            </a:pPr>
            <a:r>
              <a:rPr lang="en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Permettere il port-forwarding con DNAT verso hostA2 dall’esterno solo per HTTP</a:t>
            </a:r>
            <a:endParaRPr sz="2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22" name="Google Shape;2122;p88"/>
          <p:cNvSpPr txBox="1"/>
          <p:nvPr>
            <p:ph idx="4294967295" type="body"/>
          </p:nvPr>
        </p:nvSpPr>
        <p:spPr>
          <a:xfrm>
            <a:off x="646625" y="1126075"/>
            <a:ext cx="77040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 default si scarta tutto il traffico che il GW deve forwardare per la prima regola.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Aggiungiamo una regola che abilita il forwarding del traffico HTTP che dalla interfaccia connessa a LAN-A1 sono diretti verso l’esterno.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 pacchetto passerà per il </a:t>
            </a:r>
            <a:r>
              <a:rPr i="1" lang="en"/>
              <a:t>forward hook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Aggiungiamo una regola che applica il DNAT ai pacchetti diretti verso l’interfaccia connessa a LAN-A1 sostituendo l’IP di destinazione con 10.23.0.3.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 pacchetto passerà per il </a:t>
            </a:r>
            <a:r>
              <a:rPr i="1" lang="en"/>
              <a:t>prerouting hook</a:t>
            </a:r>
            <a:r>
              <a:rPr lang="en"/>
              <a:t> </a:t>
            </a:r>
            <a:endParaRPr/>
          </a:p>
        </p:txBody>
      </p:sp>
      <p:grpSp>
        <p:nvGrpSpPr>
          <p:cNvPr id="2123" name="Google Shape;2123;p88"/>
          <p:cNvGrpSpPr/>
          <p:nvPr/>
        </p:nvGrpSpPr>
        <p:grpSpPr>
          <a:xfrm>
            <a:off x="6481254" y="-358304"/>
            <a:ext cx="5253816" cy="1622108"/>
            <a:chOff x="5092229" y="-180802"/>
            <a:chExt cx="5253816" cy="1622108"/>
          </a:xfrm>
        </p:grpSpPr>
        <p:sp>
          <p:nvSpPr>
            <p:cNvPr id="2124" name="Google Shape;2124;p8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8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8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8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8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8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8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8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8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8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4" name="Google Shape;2134;p88"/>
          <p:cNvSpPr txBox="1"/>
          <p:nvPr/>
        </p:nvSpPr>
        <p:spPr>
          <a:xfrm>
            <a:off x="238575" y="3550625"/>
            <a:ext cx="11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135" name="Google Shape;2135;p88"/>
          <p:cNvSpPr/>
          <p:nvPr/>
        </p:nvSpPr>
        <p:spPr>
          <a:xfrm>
            <a:off x="1917800" y="3372350"/>
            <a:ext cx="5136900" cy="72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FORWARD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-o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-p tcp —dport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PREROUTING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-t nat -i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-p tcp —dport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DNAT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—to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10.23.0.3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Immagini Docker Utilizzate</a:t>
            </a:r>
            <a:endParaRPr/>
          </a:p>
        </p:txBody>
      </p:sp>
      <p:grpSp>
        <p:nvGrpSpPr>
          <p:cNvPr id="554" name="Google Shape;554;p35"/>
          <p:cNvGrpSpPr/>
          <p:nvPr/>
        </p:nvGrpSpPr>
        <p:grpSpPr>
          <a:xfrm>
            <a:off x="5802779" y="287757"/>
            <a:ext cx="5053091" cy="435777"/>
            <a:chOff x="5896679" y="4472082"/>
            <a:chExt cx="5053091" cy="435777"/>
          </a:xfrm>
        </p:grpSpPr>
        <p:grpSp>
          <p:nvGrpSpPr>
            <p:cNvPr id="555" name="Google Shape;555;p35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" name="Google Shape;558;p35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559" name="Google Shape;559;p35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1" name="Google Shape;561;p35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562" name="Google Shape;562;p35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5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4" name="Google Shape;56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35"/>
          <p:cNvSpPr/>
          <p:nvPr/>
        </p:nvSpPr>
        <p:spPr>
          <a:xfrm>
            <a:off x="4007900" y="4279375"/>
            <a:ext cx="939300" cy="43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5"/>
          <p:cNvSpPr txBox="1"/>
          <p:nvPr>
            <p:ph idx="2" type="subTitle"/>
          </p:nvPr>
        </p:nvSpPr>
        <p:spPr>
          <a:xfrm>
            <a:off x="3591600" y="2906285"/>
            <a:ext cx="196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Utilizzato per i customer edge CE-A2 e CE-A3, che non implementano MACsec.</a:t>
            </a:r>
            <a:endParaRPr sz="900"/>
          </a:p>
        </p:txBody>
      </p:sp>
      <p:sp>
        <p:nvSpPr>
          <p:cNvPr id="567" name="Google Shape;567;p35"/>
          <p:cNvSpPr txBox="1"/>
          <p:nvPr>
            <p:ph idx="3" type="subTitle"/>
          </p:nvPr>
        </p:nvSpPr>
        <p:spPr>
          <a:xfrm>
            <a:off x="6280313" y="2906285"/>
            <a:ext cx="196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Mantiene il servizio di analisi e report di AV1.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clamav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68" name="Google Shape;568;p35"/>
          <p:cNvSpPr txBox="1"/>
          <p:nvPr>
            <p:ph idx="7" type="subTitle"/>
          </p:nvPr>
        </p:nvSpPr>
        <p:spPr>
          <a:xfrm>
            <a:off x="902888" y="2530663"/>
            <a:ext cx="19608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sixxpain/openvpn</a:t>
            </a:r>
            <a:endParaRPr/>
          </a:p>
        </p:txBody>
      </p:sp>
      <p:sp>
        <p:nvSpPr>
          <p:cNvPr id="569" name="Google Shape;569;p35"/>
          <p:cNvSpPr txBox="1"/>
          <p:nvPr>
            <p:ph idx="8" type="subTitle"/>
          </p:nvPr>
        </p:nvSpPr>
        <p:spPr>
          <a:xfrm>
            <a:off x="3591600" y="2530663"/>
            <a:ext cx="19608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sixxpain/nubuntu</a:t>
            </a:r>
            <a:endParaRPr/>
          </a:p>
        </p:txBody>
      </p:sp>
      <p:sp>
        <p:nvSpPr>
          <p:cNvPr id="570" name="Google Shape;570;p35"/>
          <p:cNvSpPr txBox="1"/>
          <p:nvPr>
            <p:ph idx="9" type="subTitle"/>
          </p:nvPr>
        </p:nvSpPr>
        <p:spPr>
          <a:xfrm>
            <a:off x="6280313" y="2530663"/>
            <a:ext cx="19608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sixxpain/clamav</a:t>
            </a:r>
            <a:endParaRPr/>
          </a:p>
        </p:txBody>
      </p:sp>
      <p:sp>
        <p:nvSpPr>
          <p:cNvPr id="571" name="Google Shape;571;p35"/>
          <p:cNvSpPr txBox="1"/>
          <p:nvPr>
            <p:ph idx="13" type="subTitle"/>
          </p:nvPr>
        </p:nvSpPr>
        <p:spPr>
          <a:xfrm>
            <a:off x="2122088" y="3876650"/>
            <a:ext cx="19608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sixxpain/jmdav</a:t>
            </a:r>
            <a:endParaRPr/>
          </a:p>
        </p:txBody>
      </p:sp>
      <p:sp>
        <p:nvSpPr>
          <p:cNvPr id="572" name="Google Shape;572;p35"/>
          <p:cNvSpPr txBox="1"/>
          <p:nvPr>
            <p:ph idx="14" type="subTitle"/>
          </p:nvPr>
        </p:nvSpPr>
        <p:spPr>
          <a:xfrm>
            <a:off x="4810800" y="3876650"/>
            <a:ext cx="19608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sixxpain/rkhav</a:t>
            </a: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094893" y="2063391"/>
            <a:ext cx="331665" cy="375513"/>
            <a:chOff x="8048602" y="3306599"/>
            <a:chExt cx="331665" cy="375513"/>
          </a:xfrm>
        </p:grpSpPr>
        <p:sp>
          <p:nvSpPr>
            <p:cNvPr id="574" name="Google Shape;574;p35"/>
            <p:cNvSpPr/>
            <p:nvPr/>
          </p:nvSpPr>
          <p:spPr>
            <a:xfrm>
              <a:off x="8225417" y="3428993"/>
              <a:ext cx="33768" cy="108788"/>
            </a:xfrm>
            <a:custGeom>
              <a:rect b="b" l="l" r="r" t="t"/>
              <a:pathLst>
                <a:path extrusionOk="0" h="3982" w="1236">
                  <a:moveTo>
                    <a:pt x="0" y="1"/>
                  </a:moveTo>
                  <a:lnTo>
                    <a:pt x="0" y="3982"/>
                  </a:lnTo>
                  <a:cubicBezTo>
                    <a:pt x="710" y="3803"/>
                    <a:pt x="1236" y="3158"/>
                    <a:pt x="1236" y="2393"/>
                  </a:cubicBezTo>
                  <a:lnTo>
                    <a:pt x="1236" y="1587"/>
                  </a:lnTo>
                  <a:cubicBezTo>
                    <a:pt x="1236" y="824"/>
                    <a:pt x="710" y="17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8169684" y="3428993"/>
              <a:ext cx="33740" cy="108788"/>
            </a:xfrm>
            <a:custGeom>
              <a:rect b="b" l="l" r="r" t="t"/>
              <a:pathLst>
                <a:path extrusionOk="0" h="3982" w="1235">
                  <a:moveTo>
                    <a:pt x="1235" y="1"/>
                  </a:moveTo>
                  <a:cubicBezTo>
                    <a:pt x="525" y="179"/>
                    <a:pt x="1" y="824"/>
                    <a:pt x="1" y="1587"/>
                  </a:cubicBezTo>
                  <a:lnTo>
                    <a:pt x="1" y="2393"/>
                  </a:lnTo>
                  <a:cubicBezTo>
                    <a:pt x="1" y="3157"/>
                    <a:pt x="527" y="3801"/>
                    <a:pt x="1235" y="3982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8114662" y="3372605"/>
              <a:ext cx="199573" cy="242629"/>
            </a:xfrm>
            <a:custGeom>
              <a:rect b="b" l="l" r="r" t="t"/>
              <a:pathLst>
                <a:path extrusionOk="0" h="8881" w="7305">
                  <a:moveTo>
                    <a:pt x="3654" y="1209"/>
                  </a:moveTo>
                  <a:cubicBezTo>
                    <a:pt x="5001" y="1209"/>
                    <a:pt x="6097" y="2305"/>
                    <a:pt x="6097" y="3651"/>
                  </a:cubicBezTo>
                  <a:lnTo>
                    <a:pt x="6097" y="4427"/>
                  </a:lnTo>
                  <a:cubicBezTo>
                    <a:pt x="6097" y="5747"/>
                    <a:pt x="5063" y="6851"/>
                    <a:pt x="3744" y="6900"/>
                  </a:cubicBezTo>
                  <a:cubicBezTo>
                    <a:pt x="3715" y="6901"/>
                    <a:pt x="3686" y="6901"/>
                    <a:pt x="3657" y="6901"/>
                  </a:cubicBezTo>
                  <a:cubicBezTo>
                    <a:pt x="2307" y="6901"/>
                    <a:pt x="1209" y="5806"/>
                    <a:pt x="1209" y="4457"/>
                  </a:cubicBezTo>
                  <a:lnTo>
                    <a:pt x="1209" y="3684"/>
                  </a:lnTo>
                  <a:cubicBezTo>
                    <a:pt x="1209" y="2362"/>
                    <a:pt x="2244" y="1259"/>
                    <a:pt x="3562" y="1210"/>
                  </a:cubicBezTo>
                  <a:cubicBezTo>
                    <a:pt x="3593" y="1209"/>
                    <a:pt x="3624" y="1209"/>
                    <a:pt x="3654" y="1209"/>
                  </a:cubicBezTo>
                  <a:close/>
                  <a:moveTo>
                    <a:pt x="3652" y="0"/>
                  </a:moveTo>
                  <a:cubicBezTo>
                    <a:pt x="1930" y="0"/>
                    <a:pt x="727" y="160"/>
                    <a:pt x="0" y="302"/>
                  </a:cubicBezTo>
                  <a:lnTo>
                    <a:pt x="0" y="4396"/>
                  </a:lnTo>
                  <a:cubicBezTo>
                    <a:pt x="0" y="5498"/>
                    <a:pt x="397" y="6564"/>
                    <a:pt x="1121" y="7398"/>
                  </a:cubicBezTo>
                  <a:cubicBezTo>
                    <a:pt x="1776" y="8154"/>
                    <a:pt x="2673" y="8677"/>
                    <a:pt x="3652" y="8881"/>
                  </a:cubicBezTo>
                  <a:cubicBezTo>
                    <a:pt x="4632" y="8677"/>
                    <a:pt x="5527" y="8154"/>
                    <a:pt x="6183" y="7398"/>
                  </a:cubicBezTo>
                  <a:cubicBezTo>
                    <a:pt x="6907" y="6564"/>
                    <a:pt x="7304" y="5498"/>
                    <a:pt x="7304" y="4396"/>
                  </a:cubicBezTo>
                  <a:lnTo>
                    <a:pt x="7304" y="302"/>
                  </a:lnTo>
                  <a:cubicBezTo>
                    <a:pt x="6544" y="154"/>
                    <a:pt x="5347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8048602" y="3306599"/>
              <a:ext cx="331665" cy="375513"/>
            </a:xfrm>
            <a:custGeom>
              <a:rect b="b" l="l" r="r" t="t"/>
              <a:pathLst>
                <a:path extrusionOk="0" h="13745" w="12140">
                  <a:moveTo>
                    <a:pt x="6072" y="1609"/>
                  </a:moveTo>
                  <a:cubicBezTo>
                    <a:pt x="8045" y="1609"/>
                    <a:pt x="9381" y="1811"/>
                    <a:pt x="10156" y="1983"/>
                  </a:cubicBezTo>
                  <a:cubicBezTo>
                    <a:pt x="10176" y="1985"/>
                    <a:pt x="10197" y="1991"/>
                    <a:pt x="10216" y="1994"/>
                  </a:cubicBezTo>
                  <a:lnTo>
                    <a:pt x="10530" y="2066"/>
                  </a:lnTo>
                  <a:lnTo>
                    <a:pt x="10530" y="6807"/>
                  </a:lnTo>
                  <a:cubicBezTo>
                    <a:pt x="10528" y="8108"/>
                    <a:pt x="10061" y="9361"/>
                    <a:pt x="9211" y="10341"/>
                  </a:cubicBezTo>
                  <a:cubicBezTo>
                    <a:pt x="8420" y="11251"/>
                    <a:pt x="7333" y="11877"/>
                    <a:pt x="6147" y="12102"/>
                  </a:cubicBezTo>
                  <a:lnTo>
                    <a:pt x="6072" y="12117"/>
                  </a:lnTo>
                  <a:lnTo>
                    <a:pt x="5996" y="12102"/>
                  </a:lnTo>
                  <a:cubicBezTo>
                    <a:pt x="4811" y="11877"/>
                    <a:pt x="3724" y="11253"/>
                    <a:pt x="2933" y="10341"/>
                  </a:cubicBezTo>
                  <a:cubicBezTo>
                    <a:pt x="2083" y="9361"/>
                    <a:pt x="1614" y="8108"/>
                    <a:pt x="1614" y="6810"/>
                  </a:cubicBezTo>
                  <a:lnTo>
                    <a:pt x="1614" y="2068"/>
                  </a:lnTo>
                  <a:lnTo>
                    <a:pt x="1927" y="1997"/>
                  </a:lnTo>
                  <a:cubicBezTo>
                    <a:pt x="2007" y="1978"/>
                    <a:pt x="2090" y="1961"/>
                    <a:pt x="2172" y="1943"/>
                  </a:cubicBezTo>
                  <a:cubicBezTo>
                    <a:pt x="2925" y="1789"/>
                    <a:pt x="4213" y="1609"/>
                    <a:pt x="6072" y="1609"/>
                  </a:cubicBezTo>
                  <a:close/>
                  <a:moveTo>
                    <a:pt x="6070" y="0"/>
                  </a:moveTo>
                  <a:cubicBezTo>
                    <a:pt x="1995" y="0"/>
                    <a:pt x="297" y="813"/>
                    <a:pt x="226" y="847"/>
                  </a:cubicBezTo>
                  <a:lnTo>
                    <a:pt x="1" y="957"/>
                  </a:lnTo>
                  <a:lnTo>
                    <a:pt x="1" y="6812"/>
                  </a:lnTo>
                  <a:cubicBezTo>
                    <a:pt x="1" y="8497"/>
                    <a:pt x="609" y="10124"/>
                    <a:pt x="1714" y="11398"/>
                  </a:cubicBezTo>
                  <a:cubicBezTo>
                    <a:pt x="2817" y="12671"/>
                    <a:pt x="4345" y="13502"/>
                    <a:pt x="6014" y="13738"/>
                  </a:cubicBezTo>
                  <a:lnTo>
                    <a:pt x="6070" y="13745"/>
                  </a:lnTo>
                  <a:lnTo>
                    <a:pt x="6127" y="13738"/>
                  </a:lnTo>
                  <a:cubicBezTo>
                    <a:pt x="7796" y="13500"/>
                    <a:pt x="9322" y="12671"/>
                    <a:pt x="10427" y="11398"/>
                  </a:cubicBezTo>
                  <a:cubicBezTo>
                    <a:pt x="11532" y="10124"/>
                    <a:pt x="12140" y="8497"/>
                    <a:pt x="12140" y="6812"/>
                  </a:cubicBezTo>
                  <a:lnTo>
                    <a:pt x="12140" y="957"/>
                  </a:lnTo>
                  <a:lnTo>
                    <a:pt x="11914" y="847"/>
                  </a:lnTo>
                  <a:cubicBezTo>
                    <a:pt x="11845" y="812"/>
                    <a:pt x="10146" y="0"/>
                    <a:pt x="6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35"/>
          <p:cNvGrpSpPr/>
          <p:nvPr/>
        </p:nvGrpSpPr>
        <p:grpSpPr>
          <a:xfrm>
            <a:off x="4377553" y="2063336"/>
            <a:ext cx="377890" cy="375623"/>
            <a:chOff x="8028440" y="1487415"/>
            <a:chExt cx="377890" cy="375623"/>
          </a:xfrm>
        </p:grpSpPr>
        <p:sp>
          <p:nvSpPr>
            <p:cNvPr id="579" name="Google Shape;579;p35"/>
            <p:cNvSpPr/>
            <p:nvPr/>
          </p:nvSpPr>
          <p:spPr>
            <a:xfrm>
              <a:off x="8184355" y="1553393"/>
              <a:ext cx="22047" cy="22047"/>
            </a:xfrm>
            <a:custGeom>
              <a:rect b="b" l="l" r="r" t="t"/>
              <a:pathLst>
                <a:path extrusionOk="0" h="807" w="807">
                  <a:moveTo>
                    <a:pt x="0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8084582" y="1487415"/>
              <a:ext cx="265632" cy="155533"/>
            </a:xfrm>
            <a:custGeom>
              <a:rect b="b" l="l" r="r" t="t"/>
              <a:pathLst>
                <a:path extrusionOk="0" h="5693" w="9723">
                  <a:moveTo>
                    <a:pt x="5264" y="1612"/>
                  </a:moveTo>
                  <a:lnTo>
                    <a:pt x="5264" y="4833"/>
                  </a:lnTo>
                  <a:lnTo>
                    <a:pt x="4458" y="4833"/>
                  </a:lnTo>
                  <a:lnTo>
                    <a:pt x="4458" y="4027"/>
                  </a:lnTo>
                  <a:lnTo>
                    <a:pt x="3652" y="4027"/>
                  </a:lnTo>
                  <a:lnTo>
                    <a:pt x="3652" y="4833"/>
                  </a:lnTo>
                  <a:lnTo>
                    <a:pt x="2846" y="4833"/>
                  </a:lnTo>
                  <a:lnTo>
                    <a:pt x="2846" y="1612"/>
                  </a:lnTo>
                  <a:close/>
                  <a:moveTo>
                    <a:pt x="6876" y="1612"/>
                  </a:moveTo>
                  <a:lnTo>
                    <a:pt x="6876" y="4833"/>
                  </a:lnTo>
                  <a:lnTo>
                    <a:pt x="6070" y="4833"/>
                  </a:lnTo>
                  <a:lnTo>
                    <a:pt x="6070" y="1612"/>
                  </a:lnTo>
                  <a:close/>
                  <a:moveTo>
                    <a:pt x="1" y="1"/>
                  </a:moveTo>
                  <a:lnTo>
                    <a:pt x="1" y="5693"/>
                  </a:lnTo>
                  <a:lnTo>
                    <a:pt x="9722" y="5693"/>
                  </a:lnTo>
                  <a:lnTo>
                    <a:pt x="97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8028440" y="1664941"/>
              <a:ext cx="377890" cy="198097"/>
            </a:xfrm>
            <a:custGeom>
              <a:rect b="b" l="l" r="r" t="t"/>
              <a:pathLst>
                <a:path extrusionOk="0" h="7251" w="13832">
                  <a:moveTo>
                    <a:pt x="1250" y="1"/>
                  </a:moveTo>
                  <a:lnTo>
                    <a:pt x="1250" y="1612"/>
                  </a:lnTo>
                  <a:lnTo>
                    <a:pt x="6513" y="1612"/>
                  </a:lnTo>
                  <a:lnTo>
                    <a:pt x="6513" y="4078"/>
                  </a:lnTo>
                  <a:cubicBezTo>
                    <a:pt x="5947" y="4225"/>
                    <a:pt x="5502" y="4670"/>
                    <a:pt x="5356" y="5236"/>
                  </a:cubicBezTo>
                  <a:lnTo>
                    <a:pt x="3212" y="5236"/>
                  </a:lnTo>
                  <a:cubicBezTo>
                    <a:pt x="3033" y="4540"/>
                    <a:pt x="2400" y="4027"/>
                    <a:pt x="1648" y="4027"/>
                  </a:cubicBezTo>
                  <a:cubicBezTo>
                    <a:pt x="1625" y="4027"/>
                    <a:pt x="1601" y="4027"/>
                    <a:pt x="1577" y="4029"/>
                  </a:cubicBezTo>
                  <a:cubicBezTo>
                    <a:pt x="751" y="4068"/>
                    <a:pt x="82" y="4736"/>
                    <a:pt x="44" y="5563"/>
                  </a:cubicBezTo>
                  <a:cubicBezTo>
                    <a:pt x="0" y="6486"/>
                    <a:pt x="740" y="7250"/>
                    <a:pt x="1655" y="7250"/>
                  </a:cubicBezTo>
                  <a:cubicBezTo>
                    <a:pt x="2403" y="7250"/>
                    <a:pt x="3035" y="6736"/>
                    <a:pt x="3215" y="6042"/>
                  </a:cubicBezTo>
                  <a:lnTo>
                    <a:pt x="5357" y="6042"/>
                  </a:lnTo>
                  <a:cubicBezTo>
                    <a:pt x="5537" y="6736"/>
                    <a:pt x="6169" y="7250"/>
                    <a:pt x="6917" y="7250"/>
                  </a:cubicBezTo>
                  <a:cubicBezTo>
                    <a:pt x="7668" y="7250"/>
                    <a:pt x="8299" y="6736"/>
                    <a:pt x="8478" y="6042"/>
                  </a:cubicBezTo>
                  <a:lnTo>
                    <a:pt x="10621" y="6042"/>
                  </a:lnTo>
                  <a:cubicBezTo>
                    <a:pt x="10800" y="6737"/>
                    <a:pt x="11432" y="7251"/>
                    <a:pt x="12182" y="7251"/>
                  </a:cubicBezTo>
                  <a:cubicBezTo>
                    <a:pt x="12207" y="7251"/>
                    <a:pt x="12232" y="7250"/>
                    <a:pt x="12257" y="7249"/>
                  </a:cubicBezTo>
                  <a:cubicBezTo>
                    <a:pt x="13083" y="7211"/>
                    <a:pt x="13751" y="6541"/>
                    <a:pt x="13789" y="5716"/>
                  </a:cubicBezTo>
                  <a:cubicBezTo>
                    <a:pt x="13832" y="4793"/>
                    <a:pt x="13093" y="4027"/>
                    <a:pt x="12180" y="4027"/>
                  </a:cubicBezTo>
                  <a:cubicBezTo>
                    <a:pt x="11430" y="4027"/>
                    <a:pt x="10799" y="4541"/>
                    <a:pt x="10620" y="5236"/>
                  </a:cubicBezTo>
                  <a:lnTo>
                    <a:pt x="8476" y="5236"/>
                  </a:lnTo>
                  <a:cubicBezTo>
                    <a:pt x="8330" y="4670"/>
                    <a:pt x="7884" y="4225"/>
                    <a:pt x="7319" y="4078"/>
                  </a:cubicBezTo>
                  <a:lnTo>
                    <a:pt x="7319" y="1612"/>
                  </a:lnTo>
                  <a:lnTo>
                    <a:pt x="12582" y="1612"/>
                  </a:lnTo>
                  <a:lnTo>
                    <a:pt x="12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5"/>
          <p:cNvGrpSpPr/>
          <p:nvPr/>
        </p:nvGrpSpPr>
        <p:grpSpPr>
          <a:xfrm>
            <a:off x="2936668" y="3462378"/>
            <a:ext cx="331665" cy="375513"/>
            <a:chOff x="8048602" y="3306599"/>
            <a:chExt cx="331665" cy="375513"/>
          </a:xfrm>
        </p:grpSpPr>
        <p:sp>
          <p:nvSpPr>
            <p:cNvPr id="583" name="Google Shape;583;p35"/>
            <p:cNvSpPr/>
            <p:nvPr/>
          </p:nvSpPr>
          <p:spPr>
            <a:xfrm>
              <a:off x="8225417" y="3428993"/>
              <a:ext cx="33768" cy="108788"/>
            </a:xfrm>
            <a:custGeom>
              <a:rect b="b" l="l" r="r" t="t"/>
              <a:pathLst>
                <a:path extrusionOk="0" h="3982" w="1236">
                  <a:moveTo>
                    <a:pt x="0" y="1"/>
                  </a:moveTo>
                  <a:lnTo>
                    <a:pt x="0" y="3982"/>
                  </a:lnTo>
                  <a:cubicBezTo>
                    <a:pt x="710" y="3803"/>
                    <a:pt x="1236" y="3158"/>
                    <a:pt x="1236" y="2393"/>
                  </a:cubicBezTo>
                  <a:lnTo>
                    <a:pt x="1236" y="1587"/>
                  </a:lnTo>
                  <a:cubicBezTo>
                    <a:pt x="1236" y="824"/>
                    <a:pt x="710" y="17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8169684" y="3428993"/>
              <a:ext cx="33740" cy="108788"/>
            </a:xfrm>
            <a:custGeom>
              <a:rect b="b" l="l" r="r" t="t"/>
              <a:pathLst>
                <a:path extrusionOk="0" h="3982" w="1235">
                  <a:moveTo>
                    <a:pt x="1235" y="1"/>
                  </a:moveTo>
                  <a:cubicBezTo>
                    <a:pt x="525" y="179"/>
                    <a:pt x="1" y="824"/>
                    <a:pt x="1" y="1587"/>
                  </a:cubicBezTo>
                  <a:lnTo>
                    <a:pt x="1" y="2393"/>
                  </a:lnTo>
                  <a:cubicBezTo>
                    <a:pt x="1" y="3157"/>
                    <a:pt x="527" y="3801"/>
                    <a:pt x="1235" y="3982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8114662" y="3372605"/>
              <a:ext cx="199573" cy="242629"/>
            </a:xfrm>
            <a:custGeom>
              <a:rect b="b" l="l" r="r" t="t"/>
              <a:pathLst>
                <a:path extrusionOk="0" h="8881" w="7305">
                  <a:moveTo>
                    <a:pt x="3654" y="1209"/>
                  </a:moveTo>
                  <a:cubicBezTo>
                    <a:pt x="5001" y="1209"/>
                    <a:pt x="6097" y="2305"/>
                    <a:pt x="6097" y="3651"/>
                  </a:cubicBezTo>
                  <a:lnTo>
                    <a:pt x="6097" y="4427"/>
                  </a:lnTo>
                  <a:cubicBezTo>
                    <a:pt x="6097" y="5747"/>
                    <a:pt x="5063" y="6851"/>
                    <a:pt x="3744" y="6900"/>
                  </a:cubicBezTo>
                  <a:cubicBezTo>
                    <a:pt x="3715" y="6901"/>
                    <a:pt x="3686" y="6901"/>
                    <a:pt x="3657" y="6901"/>
                  </a:cubicBezTo>
                  <a:cubicBezTo>
                    <a:pt x="2307" y="6901"/>
                    <a:pt x="1209" y="5806"/>
                    <a:pt x="1209" y="4457"/>
                  </a:cubicBezTo>
                  <a:lnTo>
                    <a:pt x="1209" y="3684"/>
                  </a:lnTo>
                  <a:cubicBezTo>
                    <a:pt x="1209" y="2362"/>
                    <a:pt x="2244" y="1259"/>
                    <a:pt x="3562" y="1210"/>
                  </a:cubicBezTo>
                  <a:cubicBezTo>
                    <a:pt x="3593" y="1209"/>
                    <a:pt x="3624" y="1209"/>
                    <a:pt x="3654" y="1209"/>
                  </a:cubicBezTo>
                  <a:close/>
                  <a:moveTo>
                    <a:pt x="3652" y="0"/>
                  </a:moveTo>
                  <a:cubicBezTo>
                    <a:pt x="1930" y="0"/>
                    <a:pt x="727" y="160"/>
                    <a:pt x="0" y="302"/>
                  </a:cubicBezTo>
                  <a:lnTo>
                    <a:pt x="0" y="4396"/>
                  </a:lnTo>
                  <a:cubicBezTo>
                    <a:pt x="0" y="5498"/>
                    <a:pt x="397" y="6564"/>
                    <a:pt x="1121" y="7398"/>
                  </a:cubicBezTo>
                  <a:cubicBezTo>
                    <a:pt x="1776" y="8154"/>
                    <a:pt x="2673" y="8677"/>
                    <a:pt x="3652" y="8881"/>
                  </a:cubicBezTo>
                  <a:cubicBezTo>
                    <a:pt x="4632" y="8677"/>
                    <a:pt x="5527" y="8154"/>
                    <a:pt x="6183" y="7398"/>
                  </a:cubicBezTo>
                  <a:cubicBezTo>
                    <a:pt x="6907" y="6564"/>
                    <a:pt x="7304" y="5498"/>
                    <a:pt x="7304" y="4396"/>
                  </a:cubicBezTo>
                  <a:lnTo>
                    <a:pt x="7304" y="302"/>
                  </a:lnTo>
                  <a:cubicBezTo>
                    <a:pt x="6544" y="154"/>
                    <a:pt x="5347" y="0"/>
                    <a:pt x="3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8048602" y="3306599"/>
              <a:ext cx="331665" cy="375513"/>
            </a:xfrm>
            <a:custGeom>
              <a:rect b="b" l="l" r="r" t="t"/>
              <a:pathLst>
                <a:path extrusionOk="0" h="13745" w="12140">
                  <a:moveTo>
                    <a:pt x="6072" y="1609"/>
                  </a:moveTo>
                  <a:cubicBezTo>
                    <a:pt x="8045" y="1609"/>
                    <a:pt x="9381" y="1811"/>
                    <a:pt x="10156" y="1983"/>
                  </a:cubicBezTo>
                  <a:cubicBezTo>
                    <a:pt x="10176" y="1985"/>
                    <a:pt x="10197" y="1991"/>
                    <a:pt x="10216" y="1994"/>
                  </a:cubicBezTo>
                  <a:lnTo>
                    <a:pt x="10530" y="2066"/>
                  </a:lnTo>
                  <a:lnTo>
                    <a:pt x="10530" y="6807"/>
                  </a:lnTo>
                  <a:cubicBezTo>
                    <a:pt x="10528" y="8108"/>
                    <a:pt x="10061" y="9361"/>
                    <a:pt x="9211" y="10341"/>
                  </a:cubicBezTo>
                  <a:cubicBezTo>
                    <a:pt x="8420" y="11251"/>
                    <a:pt x="7333" y="11877"/>
                    <a:pt x="6147" y="12102"/>
                  </a:cubicBezTo>
                  <a:lnTo>
                    <a:pt x="6072" y="12117"/>
                  </a:lnTo>
                  <a:lnTo>
                    <a:pt x="5996" y="12102"/>
                  </a:lnTo>
                  <a:cubicBezTo>
                    <a:pt x="4811" y="11877"/>
                    <a:pt x="3724" y="11253"/>
                    <a:pt x="2933" y="10341"/>
                  </a:cubicBezTo>
                  <a:cubicBezTo>
                    <a:pt x="2083" y="9361"/>
                    <a:pt x="1614" y="8108"/>
                    <a:pt x="1614" y="6810"/>
                  </a:cubicBezTo>
                  <a:lnTo>
                    <a:pt x="1614" y="2068"/>
                  </a:lnTo>
                  <a:lnTo>
                    <a:pt x="1927" y="1997"/>
                  </a:lnTo>
                  <a:cubicBezTo>
                    <a:pt x="2007" y="1978"/>
                    <a:pt x="2090" y="1961"/>
                    <a:pt x="2172" y="1943"/>
                  </a:cubicBezTo>
                  <a:cubicBezTo>
                    <a:pt x="2925" y="1789"/>
                    <a:pt x="4213" y="1609"/>
                    <a:pt x="6072" y="1609"/>
                  </a:cubicBezTo>
                  <a:close/>
                  <a:moveTo>
                    <a:pt x="6070" y="0"/>
                  </a:moveTo>
                  <a:cubicBezTo>
                    <a:pt x="1995" y="0"/>
                    <a:pt x="297" y="813"/>
                    <a:pt x="226" y="847"/>
                  </a:cubicBezTo>
                  <a:lnTo>
                    <a:pt x="1" y="957"/>
                  </a:lnTo>
                  <a:lnTo>
                    <a:pt x="1" y="6812"/>
                  </a:lnTo>
                  <a:cubicBezTo>
                    <a:pt x="1" y="8497"/>
                    <a:pt x="609" y="10124"/>
                    <a:pt x="1714" y="11398"/>
                  </a:cubicBezTo>
                  <a:cubicBezTo>
                    <a:pt x="2817" y="12671"/>
                    <a:pt x="4345" y="13502"/>
                    <a:pt x="6014" y="13738"/>
                  </a:cubicBezTo>
                  <a:lnTo>
                    <a:pt x="6070" y="13745"/>
                  </a:lnTo>
                  <a:lnTo>
                    <a:pt x="6127" y="13738"/>
                  </a:lnTo>
                  <a:cubicBezTo>
                    <a:pt x="7796" y="13500"/>
                    <a:pt x="9322" y="12671"/>
                    <a:pt x="10427" y="11398"/>
                  </a:cubicBezTo>
                  <a:cubicBezTo>
                    <a:pt x="11532" y="10124"/>
                    <a:pt x="12140" y="8497"/>
                    <a:pt x="12140" y="6812"/>
                  </a:cubicBezTo>
                  <a:lnTo>
                    <a:pt x="12140" y="957"/>
                  </a:lnTo>
                  <a:lnTo>
                    <a:pt x="11914" y="847"/>
                  </a:lnTo>
                  <a:cubicBezTo>
                    <a:pt x="11845" y="812"/>
                    <a:pt x="10146" y="0"/>
                    <a:pt x="6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35"/>
          <p:cNvGrpSpPr/>
          <p:nvPr/>
        </p:nvGrpSpPr>
        <p:grpSpPr>
          <a:xfrm>
            <a:off x="5656068" y="3462378"/>
            <a:ext cx="331665" cy="375513"/>
            <a:chOff x="8048602" y="3306599"/>
            <a:chExt cx="331665" cy="375513"/>
          </a:xfrm>
        </p:grpSpPr>
        <p:sp>
          <p:nvSpPr>
            <p:cNvPr id="588" name="Google Shape;588;p35"/>
            <p:cNvSpPr/>
            <p:nvPr/>
          </p:nvSpPr>
          <p:spPr>
            <a:xfrm>
              <a:off x="8225417" y="3428993"/>
              <a:ext cx="33768" cy="108788"/>
            </a:xfrm>
            <a:custGeom>
              <a:rect b="b" l="l" r="r" t="t"/>
              <a:pathLst>
                <a:path extrusionOk="0" h="3982" w="1236">
                  <a:moveTo>
                    <a:pt x="0" y="1"/>
                  </a:moveTo>
                  <a:lnTo>
                    <a:pt x="0" y="3982"/>
                  </a:lnTo>
                  <a:cubicBezTo>
                    <a:pt x="710" y="3803"/>
                    <a:pt x="1236" y="3158"/>
                    <a:pt x="1236" y="2393"/>
                  </a:cubicBezTo>
                  <a:lnTo>
                    <a:pt x="1236" y="1587"/>
                  </a:lnTo>
                  <a:cubicBezTo>
                    <a:pt x="1236" y="824"/>
                    <a:pt x="710" y="17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8169684" y="3428993"/>
              <a:ext cx="33740" cy="108788"/>
            </a:xfrm>
            <a:custGeom>
              <a:rect b="b" l="l" r="r" t="t"/>
              <a:pathLst>
                <a:path extrusionOk="0" h="3982" w="1235">
                  <a:moveTo>
                    <a:pt x="1235" y="1"/>
                  </a:moveTo>
                  <a:cubicBezTo>
                    <a:pt x="525" y="179"/>
                    <a:pt x="1" y="824"/>
                    <a:pt x="1" y="1587"/>
                  </a:cubicBezTo>
                  <a:lnTo>
                    <a:pt x="1" y="2393"/>
                  </a:lnTo>
                  <a:cubicBezTo>
                    <a:pt x="1" y="3157"/>
                    <a:pt x="527" y="3801"/>
                    <a:pt x="1235" y="3982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8114662" y="3372605"/>
              <a:ext cx="199573" cy="242629"/>
            </a:xfrm>
            <a:custGeom>
              <a:rect b="b" l="l" r="r" t="t"/>
              <a:pathLst>
                <a:path extrusionOk="0" h="8881" w="7305">
                  <a:moveTo>
                    <a:pt x="3654" y="1209"/>
                  </a:moveTo>
                  <a:cubicBezTo>
                    <a:pt x="5001" y="1209"/>
                    <a:pt x="6097" y="2305"/>
                    <a:pt x="6097" y="3651"/>
                  </a:cubicBezTo>
                  <a:lnTo>
                    <a:pt x="6097" y="4427"/>
                  </a:lnTo>
                  <a:cubicBezTo>
                    <a:pt x="6097" y="5747"/>
                    <a:pt x="5063" y="6851"/>
                    <a:pt x="3744" y="6900"/>
                  </a:cubicBezTo>
                  <a:cubicBezTo>
                    <a:pt x="3715" y="6901"/>
                    <a:pt x="3686" y="6901"/>
                    <a:pt x="3657" y="6901"/>
                  </a:cubicBezTo>
                  <a:cubicBezTo>
                    <a:pt x="2307" y="6901"/>
                    <a:pt x="1209" y="5806"/>
                    <a:pt x="1209" y="4457"/>
                  </a:cubicBezTo>
                  <a:lnTo>
                    <a:pt x="1209" y="3684"/>
                  </a:lnTo>
                  <a:cubicBezTo>
                    <a:pt x="1209" y="2362"/>
                    <a:pt x="2244" y="1259"/>
                    <a:pt x="3562" y="1210"/>
                  </a:cubicBezTo>
                  <a:cubicBezTo>
                    <a:pt x="3593" y="1209"/>
                    <a:pt x="3624" y="1209"/>
                    <a:pt x="3654" y="1209"/>
                  </a:cubicBezTo>
                  <a:close/>
                  <a:moveTo>
                    <a:pt x="3652" y="0"/>
                  </a:moveTo>
                  <a:cubicBezTo>
                    <a:pt x="1930" y="0"/>
                    <a:pt x="727" y="160"/>
                    <a:pt x="0" y="302"/>
                  </a:cubicBezTo>
                  <a:lnTo>
                    <a:pt x="0" y="4396"/>
                  </a:lnTo>
                  <a:cubicBezTo>
                    <a:pt x="0" y="5498"/>
                    <a:pt x="397" y="6564"/>
                    <a:pt x="1121" y="7398"/>
                  </a:cubicBezTo>
                  <a:cubicBezTo>
                    <a:pt x="1776" y="8154"/>
                    <a:pt x="2673" y="8677"/>
                    <a:pt x="3652" y="8881"/>
                  </a:cubicBezTo>
                  <a:cubicBezTo>
                    <a:pt x="4632" y="8677"/>
                    <a:pt x="5527" y="8154"/>
                    <a:pt x="6183" y="7398"/>
                  </a:cubicBezTo>
                  <a:cubicBezTo>
                    <a:pt x="6907" y="6564"/>
                    <a:pt x="7304" y="5498"/>
                    <a:pt x="7304" y="4396"/>
                  </a:cubicBezTo>
                  <a:lnTo>
                    <a:pt x="7304" y="302"/>
                  </a:lnTo>
                  <a:cubicBezTo>
                    <a:pt x="6544" y="154"/>
                    <a:pt x="5347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8048602" y="3306599"/>
              <a:ext cx="331665" cy="375513"/>
            </a:xfrm>
            <a:custGeom>
              <a:rect b="b" l="l" r="r" t="t"/>
              <a:pathLst>
                <a:path extrusionOk="0" h="13745" w="12140">
                  <a:moveTo>
                    <a:pt x="6072" y="1609"/>
                  </a:moveTo>
                  <a:cubicBezTo>
                    <a:pt x="8045" y="1609"/>
                    <a:pt x="9381" y="1811"/>
                    <a:pt x="10156" y="1983"/>
                  </a:cubicBezTo>
                  <a:cubicBezTo>
                    <a:pt x="10176" y="1985"/>
                    <a:pt x="10197" y="1991"/>
                    <a:pt x="10216" y="1994"/>
                  </a:cubicBezTo>
                  <a:lnTo>
                    <a:pt x="10530" y="2066"/>
                  </a:lnTo>
                  <a:lnTo>
                    <a:pt x="10530" y="6807"/>
                  </a:lnTo>
                  <a:cubicBezTo>
                    <a:pt x="10528" y="8108"/>
                    <a:pt x="10061" y="9361"/>
                    <a:pt x="9211" y="10341"/>
                  </a:cubicBezTo>
                  <a:cubicBezTo>
                    <a:pt x="8420" y="11251"/>
                    <a:pt x="7333" y="11877"/>
                    <a:pt x="6147" y="12102"/>
                  </a:cubicBezTo>
                  <a:lnTo>
                    <a:pt x="6072" y="12117"/>
                  </a:lnTo>
                  <a:lnTo>
                    <a:pt x="5996" y="12102"/>
                  </a:lnTo>
                  <a:cubicBezTo>
                    <a:pt x="4811" y="11877"/>
                    <a:pt x="3724" y="11253"/>
                    <a:pt x="2933" y="10341"/>
                  </a:cubicBezTo>
                  <a:cubicBezTo>
                    <a:pt x="2083" y="9361"/>
                    <a:pt x="1614" y="8108"/>
                    <a:pt x="1614" y="6810"/>
                  </a:cubicBezTo>
                  <a:lnTo>
                    <a:pt x="1614" y="2068"/>
                  </a:lnTo>
                  <a:lnTo>
                    <a:pt x="1927" y="1997"/>
                  </a:lnTo>
                  <a:cubicBezTo>
                    <a:pt x="2007" y="1978"/>
                    <a:pt x="2090" y="1961"/>
                    <a:pt x="2172" y="1943"/>
                  </a:cubicBezTo>
                  <a:cubicBezTo>
                    <a:pt x="2925" y="1789"/>
                    <a:pt x="4213" y="1609"/>
                    <a:pt x="6072" y="1609"/>
                  </a:cubicBezTo>
                  <a:close/>
                  <a:moveTo>
                    <a:pt x="6070" y="0"/>
                  </a:moveTo>
                  <a:cubicBezTo>
                    <a:pt x="1995" y="0"/>
                    <a:pt x="297" y="813"/>
                    <a:pt x="226" y="847"/>
                  </a:cubicBezTo>
                  <a:lnTo>
                    <a:pt x="1" y="957"/>
                  </a:lnTo>
                  <a:lnTo>
                    <a:pt x="1" y="6812"/>
                  </a:lnTo>
                  <a:cubicBezTo>
                    <a:pt x="1" y="8497"/>
                    <a:pt x="609" y="10124"/>
                    <a:pt x="1714" y="11398"/>
                  </a:cubicBezTo>
                  <a:cubicBezTo>
                    <a:pt x="2817" y="12671"/>
                    <a:pt x="4345" y="13502"/>
                    <a:pt x="6014" y="13738"/>
                  </a:cubicBezTo>
                  <a:lnTo>
                    <a:pt x="6070" y="13745"/>
                  </a:lnTo>
                  <a:lnTo>
                    <a:pt x="6127" y="13738"/>
                  </a:lnTo>
                  <a:cubicBezTo>
                    <a:pt x="7796" y="13500"/>
                    <a:pt x="9322" y="12671"/>
                    <a:pt x="10427" y="11398"/>
                  </a:cubicBezTo>
                  <a:cubicBezTo>
                    <a:pt x="11532" y="10124"/>
                    <a:pt x="12140" y="8497"/>
                    <a:pt x="12140" y="6812"/>
                  </a:cubicBezTo>
                  <a:lnTo>
                    <a:pt x="12140" y="957"/>
                  </a:lnTo>
                  <a:lnTo>
                    <a:pt x="11914" y="847"/>
                  </a:lnTo>
                  <a:cubicBezTo>
                    <a:pt x="11845" y="812"/>
                    <a:pt x="10146" y="0"/>
                    <a:pt x="6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35"/>
          <p:cNvGrpSpPr/>
          <p:nvPr/>
        </p:nvGrpSpPr>
        <p:grpSpPr>
          <a:xfrm>
            <a:off x="1713030" y="2063344"/>
            <a:ext cx="340544" cy="375595"/>
            <a:chOff x="3982156" y="2710559"/>
            <a:chExt cx="340544" cy="375595"/>
          </a:xfrm>
        </p:grpSpPr>
        <p:sp>
          <p:nvSpPr>
            <p:cNvPr id="593" name="Google Shape;593;p35"/>
            <p:cNvSpPr/>
            <p:nvPr/>
          </p:nvSpPr>
          <p:spPr>
            <a:xfrm>
              <a:off x="4163425" y="2782383"/>
              <a:ext cx="159276" cy="231838"/>
            </a:xfrm>
            <a:custGeom>
              <a:rect b="b" l="l" r="r" t="t"/>
              <a:pathLst>
                <a:path extrusionOk="0" h="8486" w="5830">
                  <a:moveTo>
                    <a:pt x="4152" y="1"/>
                  </a:moveTo>
                  <a:cubicBezTo>
                    <a:pt x="3874" y="1"/>
                    <a:pt x="3599" y="75"/>
                    <a:pt x="3350" y="219"/>
                  </a:cubicBezTo>
                  <a:cubicBezTo>
                    <a:pt x="2977" y="433"/>
                    <a:pt x="2712" y="780"/>
                    <a:pt x="2599" y="1196"/>
                  </a:cubicBezTo>
                  <a:cubicBezTo>
                    <a:pt x="2524" y="1477"/>
                    <a:pt x="2525" y="1769"/>
                    <a:pt x="2603" y="2044"/>
                  </a:cubicBezTo>
                  <a:lnTo>
                    <a:pt x="1686" y="2573"/>
                  </a:lnTo>
                  <a:cubicBezTo>
                    <a:pt x="1323" y="1978"/>
                    <a:pt x="713" y="1549"/>
                    <a:pt x="1" y="1430"/>
                  </a:cubicBezTo>
                  <a:lnTo>
                    <a:pt x="1" y="7057"/>
                  </a:lnTo>
                  <a:cubicBezTo>
                    <a:pt x="713" y="6938"/>
                    <a:pt x="1323" y="6509"/>
                    <a:pt x="1686" y="5914"/>
                  </a:cubicBezTo>
                  <a:lnTo>
                    <a:pt x="2603" y="6443"/>
                  </a:lnTo>
                  <a:cubicBezTo>
                    <a:pt x="2525" y="6718"/>
                    <a:pt x="2524" y="7008"/>
                    <a:pt x="2599" y="7291"/>
                  </a:cubicBezTo>
                  <a:cubicBezTo>
                    <a:pt x="2712" y="7707"/>
                    <a:pt x="2977" y="8054"/>
                    <a:pt x="3350" y="8268"/>
                  </a:cubicBezTo>
                  <a:cubicBezTo>
                    <a:pt x="3599" y="8412"/>
                    <a:pt x="3875" y="8485"/>
                    <a:pt x="4152" y="8485"/>
                  </a:cubicBezTo>
                  <a:cubicBezTo>
                    <a:pt x="4292" y="8485"/>
                    <a:pt x="4433" y="8466"/>
                    <a:pt x="4572" y="8429"/>
                  </a:cubicBezTo>
                  <a:cubicBezTo>
                    <a:pt x="4987" y="8318"/>
                    <a:pt x="5336" y="8053"/>
                    <a:pt x="5550" y="7679"/>
                  </a:cubicBezTo>
                  <a:cubicBezTo>
                    <a:pt x="5766" y="7306"/>
                    <a:pt x="5822" y="6872"/>
                    <a:pt x="5711" y="6456"/>
                  </a:cubicBezTo>
                  <a:cubicBezTo>
                    <a:pt x="5599" y="6040"/>
                    <a:pt x="5334" y="5695"/>
                    <a:pt x="4962" y="5482"/>
                  </a:cubicBezTo>
                  <a:cubicBezTo>
                    <a:pt x="4713" y="5339"/>
                    <a:pt x="4436" y="5265"/>
                    <a:pt x="4156" y="5265"/>
                  </a:cubicBezTo>
                  <a:cubicBezTo>
                    <a:pt x="4017" y="5265"/>
                    <a:pt x="3877" y="5283"/>
                    <a:pt x="3739" y="5320"/>
                  </a:cubicBezTo>
                  <a:cubicBezTo>
                    <a:pt x="3457" y="5395"/>
                    <a:pt x="3205" y="5543"/>
                    <a:pt x="3006" y="5747"/>
                  </a:cubicBezTo>
                  <a:lnTo>
                    <a:pt x="1988" y="5159"/>
                  </a:lnTo>
                  <a:cubicBezTo>
                    <a:pt x="2023" y="4994"/>
                    <a:pt x="2043" y="4824"/>
                    <a:pt x="2043" y="4648"/>
                  </a:cubicBezTo>
                  <a:lnTo>
                    <a:pt x="2043" y="3842"/>
                  </a:lnTo>
                  <a:cubicBezTo>
                    <a:pt x="2043" y="3666"/>
                    <a:pt x="2024" y="3496"/>
                    <a:pt x="1988" y="3332"/>
                  </a:cubicBezTo>
                  <a:lnTo>
                    <a:pt x="3006" y="2743"/>
                  </a:lnTo>
                  <a:cubicBezTo>
                    <a:pt x="3205" y="2947"/>
                    <a:pt x="3457" y="3095"/>
                    <a:pt x="3739" y="3171"/>
                  </a:cubicBezTo>
                  <a:cubicBezTo>
                    <a:pt x="3878" y="3208"/>
                    <a:pt x="4018" y="3225"/>
                    <a:pt x="4158" y="3225"/>
                  </a:cubicBezTo>
                  <a:cubicBezTo>
                    <a:pt x="4465" y="3225"/>
                    <a:pt x="4769" y="3137"/>
                    <a:pt x="5035" y="2963"/>
                  </a:cubicBezTo>
                  <a:cubicBezTo>
                    <a:pt x="5344" y="2762"/>
                    <a:pt x="5576" y="2459"/>
                    <a:pt x="5689" y="2109"/>
                  </a:cubicBezTo>
                  <a:cubicBezTo>
                    <a:pt x="5829" y="1669"/>
                    <a:pt x="5778" y="1203"/>
                    <a:pt x="5551" y="808"/>
                  </a:cubicBezTo>
                  <a:cubicBezTo>
                    <a:pt x="5337" y="434"/>
                    <a:pt x="4990" y="169"/>
                    <a:pt x="4574" y="58"/>
                  </a:cubicBezTo>
                  <a:cubicBezTo>
                    <a:pt x="4434" y="20"/>
                    <a:pt x="4293" y="1"/>
                    <a:pt x="4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4107473" y="2975153"/>
              <a:ext cx="89009" cy="111001"/>
            </a:xfrm>
            <a:custGeom>
              <a:rect b="b" l="l" r="r" t="t"/>
              <a:pathLst>
                <a:path extrusionOk="0" h="4063" w="3258">
                  <a:moveTo>
                    <a:pt x="2049" y="1"/>
                  </a:moveTo>
                  <a:cubicBezTo>
                    <a:pt x="1917" y="23"/>
                    <a:pt x="1784" y="34"/>
                    <a:pt x="1646" y="34"/>
                  </a:cubicBezTo>
                  <a:cubicBezTo>
                    <a:pt x="1638" y="34"/>
                    <a:pt x="1631" y="34"/>
                    <a:pt x="1623" y="34"/>
                  </a:cubicBezTo>
                  <a:cubicBezTo>
                    <a:pt x="1493" y="34"/>
                    <a:pt x="1368" y="23"/>
                    <a:pt x="1243" y="2"/>
                  </a:cubicBezTo>
                  <a:lnTo>
                    <a:pt x="1243" y="893"/>
                  </a:lnTo>
                  <a:cubicBezTo>
                    <a:pt x="525" y="1077"/>
                    <a:pt x="1" y="1746"/>
                    <a:pt x="36" y="2528"/>
                  </a:cubicBezTo>
                  <a:cubicBezTo>
                    <a:pt x="74" y="3354"/>
                    <a:pt x="744" y="4022"/>
                    <a:pt x="1568" y="4061"/>
                  </a:cubicBezTo>
                  <a:cubicBezTo>
                    <a:pt x="1595" y="4062"/>
                    <a:pt x="1621" y="4062"/>
                    <a:pt x="1647" y="4062"/>
                  </a:cubicBezTo>
                  <a:cubicBezTo>
                    <a:pt x="2534" y="4062"/>
                    <a:pt x="3258" y="3339"/>
                    <a:pt x="3258" y="2452"/>
                  </a:cubicBezTo>
                  <a:cubicBezTo>
                    <a:pt x="3258" y="1702"/>
                    <a:pt x="2743" y="1070"/>
                    <a:pt x="2049" y="891"/>
                  </a:cubicBez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4108402" y="2710559"/>
              <a:ext cx="88954" cy="111001"/>
            </a:xfrm>
            <a:custGeom>
              <a:rect b="b" l="l" r="r" t="t"/>
              <a:pathLst>
                <a:path extrusionOk="0" h="4063" w="3256">
                  <a:moveTo>
                    <a:pt x="1610" y="0"/>
                  </a:moveTo>
                  <a:cubicBezTo>
                    <a:pt x="722" y="0"/>
                    <a:pt x="0" y="724"/>
                    <a:pt x="0" y="1613"/>
                  </a:cubicBezTo>
                  <a:cubicBezTo>
                    <a:pt x="0" y="2361"/>
                    <a:pt x="515" y="2993"/>
                    <a:pt x="1209" y="3173"/>
                  </a:cubicBezTo>
                  <a:lnTo>
                    <a:pt x="1209" y="4062"/>
                  </a:lnTo>
                  <a:cubicBezTo>
                    <a:pt x="1341" y="4042"/>
                    <a:pt x="1474" y="4030"/>
                    <a:pt x="1612" y="4030"/>
                  </a:cubicBezTo>
                  <a:cubicBezTo>
                    <a:pt x="1621" y="4030"/>
                    <a:pt x="1629" y="4030"/>
                    <a:pt x="1638" y="4030"/>
                  </a:cubicBezTo>
                  <a:cubicBezTo>
                    <a:pt x="1766" y="4030"/>
                    <a:pt x="1891" y="4040"/>
                    <a:pt x="2015" y="4061"/>
                  </a:cubicBezTo>
                  <a:lnTo>
                    <a:pt x="2015" y="3171"/>
                  </a:lnTo>
                  <a:cubicBezTo>
                    <a:pt x="2733" y="2985"/>
                    <a:pt x="3256" y="2317"/>
                    <a:pt x="3222" y="1535"/>
                  </a:cubicBezTo>
                  <a:cubicBezTo>
                    <a:pt x="3183" y="710"/>
                    <a:pt x="2515" y="40"/>
                    <a:pt x="1688" y="2"/>
                  </a:cubicBezTo>
                  <a:cubicBezTo>
                    <a:pt x="1662" y="1"/>
                    <a:pt x="1636" y="0"/>
                    <a:pt x="1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3982156" y="2782465"/>
              <a:ext cx="159248" cy="231892"/>
            </a:xfrm>
            <a:custGeom>
              <a:rect b="b" l="l" r="r" t="t"/>
              <a:pathLst>
                <a:path extrusionOk="0" h="8488" w="5829">
                  <a:moveTo>
                    <a:pt x="1675" y="1"/>
                  </a:moveTo>
                  <a:cubicBezTo>
                    <a:pt x="1535" y="1"/>
                    <a:pt x="1395" y="19"/>
                    <a:pt x="1257" y="56"/>
                  </a:cubicBezTo>
                  <a:cubicBezTo>
                    <a:pt x="841" y="167"/>
                    <a:pt x="492" y="433"/>
                    <a:pt x="279" y="806"/>
                  </a:cubicBezTo>
                  <a:cubicBezTo>
                    <a:pt x="50" y="1205"/>
                    <a:pt x="0" y="1669"/>
                    <a:pt x="141" y="2110"/>
                  </a:cubicBezTo>
                  <a:cubicBezTo>
                    <a:pt x="255" y="2460"/>
                    <a:pt x="488" y="2765"/>
                    <a:pt x="797" y="2964"/>
                  </a:cubicBezTo>
                  <a:cubicBezTo>
                    <a:pt x="1062" y="3136"/>
                    <a:pt x="1364" y="3224"/>
                    <a:pt x="1672" y="3224"/>
                  </a:cubicBezTo>
                  <a:cubicBezTo>
                    <a:pt x="1811" y="3224"/>
                    <a:pt x="1953" y="3206"/>
                    <a:pt x="2092" y="3169"/>
                  </a:cubicBezTo>
                  <a:cubicBezTo>
                    <a:pt x="2374" y="3095"/>
                    <a:pt x="2624" y="2945"/>
                    <a:pt x="2825" y="2743"/>
                  </a:cubicBezTo>
                  <a:lnTo>
                    <a:pt x="3843" y="3331"/>
                  </a:lnTo>
                  <a:cubicBezTo>
                    <a:pt x="3808" y="3495"/>
                    <a:pt x="3788" y="3666"/>
                    <a:pt x="3788" y="3842"/>
                  </a:cubicBezTo>
                  <a:lnTo>
                    <a:pt x="3788" y="4648"/>
                  </a:lnTo>
                  <a:cubicBezTo>
                    <a:pt x="3788" y="4824"/>
                    <a:pt x="3807" y="4994"/>
                    <a:pt x="3843" y="5158"/>
                  </a:cubicBezTo>
                  <a:lnTo>
                    <a:pt x="2825" y="5747"/>
                  </a:lnTo>
                  <a:cubicBezTo>
                    <a:pt x="2624" y="5543"/>
                    <a:pt x="2374" y="5395"/>
                    <a:pt x="2092" y="5319"/>
                  </a:cubicBezTo>
                  <a:cubicBezTo>
                    <a:pt x="1954" y="5282"/>
                    <a:pt x="1813" y="5263"/>
                    <a:pt x="1673" y="5263"/>
                  </a:cubicBezTo>
                  <a:cubicBezTo>
                    <a:pt x="1366" y="5263"/>
                    <a:pt x="1064" y="5352"/>
                    <a:pt x="799" y="5524"/>
                  </a:cubicBezTo>
                  <a:cubicBezTo>
                    <a:pt x="488" y="5726"/>
                    <a:pt x="255" y="6029"/>
                    <a:pt x="141" y="6381"/>
                  </a:cubicBezTo>
                  <a:cubicBezTo>
                    <a:pt x="0" y="6821"/>
                    <a:pt x="50" y="7287"/>
                    <a:pt x="279" y="7682"/>
                  </a:cubicBezTo>
                  <a:cubicBezTo>
                    <a:pt x="492" y="8056"/>
                    <a:pt x="841" y="8321"/>
                    <a:pt x="1257" y="8432"/>
                  </a:cubicBezTo>
                  <a:cubicBezTo>
                    <a:pt x="1397" y="8469"/>
                    <a:pt x="1537" y="8488"/>
                    <a:pt x="1676" y="8488"/>
                  </a:cubicBezTo>
                  <a:cubicBezTo>
                    <a:pt x="1955" y="8488"/>
                    <a:pt x="2232" y="8415"/>
                    <a:pt x="2478" y="8271"/>
                  </a:cubicBezTo>
                  <a:cubicBezTo>
                    <a:pt x="2851" y="8057"/>
                    <a:pt x="3117" y="7710"/>
                    <a:pt x="3229" y="7294"/>
                  </a:cubicBezTo>
                  <a:cubicBezTo>
                    <a:pt x="3304" y="7011"/>
                    <a:pt x="3303" y="6721"/>
                    <a:pt x="3225" y="6446"/>
                  </a:cubicBezTo>
                  <a:lnTo>
                    <a:pt x="4144" y="5917"/>
                  </a:lnTo>
                  <a:cubicBezTo>
                    <a:pt x="4506" y="6511"/>
                    <a:pt x="5115" y="6941"/>
                    <a:pt x="5829" y="7059"/>
                  </a:cubicBezTo>
                  <a:lnTo>
                    <a:pt x="5829" y="1433"/>
                  </a:lnTo>
                  <a:cubicBezTo>
                    <a:pt x="5118" y="1549"/>
                    <a:pt x="4507" y="1977"/>
                    <a:pt x="4145" y="2572"/>
                  </a:cubicBezTo>
                  <a:lnTo>
                    <a:pt x="3228" y="2043"/>
                  </a:lnTo>
                  <a:cubicBezTo>
                    <a:pt x="3304" y="1769"/>
                    <a:pt x="3306" y="1477"/>
                    <a:pt x="3231" y="1194"/>
                  </a:cubicBezTo>
                  <a:cubicBezTo>
                    <a:pt x="3120" y="780"/>
                    <a:pt x="2854" y="431"/>
                    <a:pt x="2481" y="217"/>
                  </a:cubicBezTo>
                  <a:cubicBezTo>
                    <a:pt x="2232" y="74"/>
                    <a:pt x="1955" y="1"/>
                    <a:pt x="1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35"/>
          <p:cNvSpPr txBox="1"/>
          <p:nvPr>
            <p:ph idx="1" type="subTitle"/>
          </p:nvPr>
        </p:nvSpPr>
        <p:spPr>
          <a:xfrm>
            <a:off x="902900" y="2906273"/>
            <a:ext cx="196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Hosta client e server di OpenVPN.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openvpn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easyRSA</a:t>
            </a:r>
            <a:endParaRPr sz="900"/>
          </a:p>
        </p:txBody>
      </p:sp>
      <p:sp>
        <p:nvSpPr>
          <p:cNvPr id="598" name="Google Shape;598;p35"/>
          <p:cNvSpPr txBox="1"/>
          <p:nvPr>
            <p:ph idx="4294967295" type="body"/>
          </p:nvPr>
        </p:nvSpPr>
        <p:spPr>
          <a:xfrm>
            <a:off x="683300" y="1150625"/>
            <a:ext cx="83049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Tutte le immagini docker utilizzate sono state create a partire da </a:t>
            </a:r>
            <a:r>
              <a:rPr lang="en">
                <a:solidFill>
                  <a:schemeClr val="dk2"/>
                </a:solidFill>
              </a:rPr>
              <a:t>weibeld/ubuntu-networking</a:t>
            </a:r>
            <a:r>
              <a:rPr lang="en"/>
              <a:t>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aggiunta sono stati installati software di base, per la configurazione e gestione dei servizi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elnet</a:t>
            </a:r>
            <a:r>
              <a:rPr lang="en"/>
              <a:t>, 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ython3</a:t>
            </a:r>
            <a:r>
              <a:rPr lang="en"/>
              <a:t>, 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unzip</a:t>
            </a:r>
            <a:r>
              <a:rPr lang="en"/>
              <a:t>.</a:t>
            </a:r>
            <a:endParaRPr/>
          </a:p>
        </p:txBody>
      </p:sp>
      <p:sp>
        <p:nvSpPr>
          <p:cNvPr id="599" name="Google Shape;599;p35"/>
          <p:cNvSpPr txBox="1"/>
          <p:nvPr>
            <p:ph idx="2" type="subTitle"/>
          </p:nvPr>
        </p:nvSpPr>
        <p:spPr>
          <a:xfrm>
            <a:off x="2152800" y="4250751"/>
            <a:ext cx="19608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/>
              <a:t>Mantiene il servizio di analisi e report di AV2.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jmdav.py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pyelftools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lief</a:t>
            </a:r>
            <a:endParaRPr sz="900"/>
          </a:p>
        </p:txBody>
      </p:sp>
      <p:sp>
        <p:nvSpPr>
          <p:cNvPr id="600" name="Google Shape;600;p35"/>
          <p:cNvSpPr txBox="1"/>
          <p:nvPr>
            <p:ph idx="3" type="subTitle"/>
          </p:nvPr>
        </p:nvSpPr>
        <p:spPr>
          <a:xfrm>
            <a:off x="4841500" y="4250746"/>
            <a:ext cx="1960800" cy="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Mantiene il servizio di analisi e report di AV3.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rkhunter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" name="Google Shape;2140;p89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141" name="Google Shape;2141;p8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8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5" name="Google Shape;2145;p89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grpSp>
        <p:nvGrpSpPr>
          <p:cNvPr id="2146" name="Google Shape;2146;p89"/>
          <p:cNvGrpSpPr/>
          <p:nvPr/>
        </p:nvGrpSpPr>
        <p:grpSpPr>
          <a:xfrm>
            <a:off x="6517979" y="-402304"/>
            <a:ext cx="5253816" cy="1622108"/>
            <a:chOff x="5092229" y="-180802"/>
            <a:chExt cx="5253816" cy="1622108"/>
          </a:xfrm>
        </p:grpSpPr>
        <p:sp>
          <p:nvSpPr>
            <p:cNvPr id="2147" name="Google Shape;2147;p8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8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8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8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8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8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8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8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8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7" name="Google Shape;2157;p89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8" name="Google Shape;2158;p89"/>
          <p:cNvSpPr txBox="1"/>
          <p:nvPr>
            <p:ph idx="4294967295" type="body"/>
          </p:nvPr>
        </p:nvSpPr>
        <p:spPr>
          <a:xfrm>
            <a:off x="683300" y="837050"/>
            <a:ext cx="7704000" cy="3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</a:t>
            </a:r>
            <a:r>
              <a:rPr b="1" i="1" lang="en"/>
              <a:t>port-forwarding</a:t>
            </a:r>
            <a:r>
              <a:rPr lang="en"/>
              <a:t> con DNAT su un sito di una BGP/MPLS VPN non ha molto senso perchè il suo obiettivo è quello di esporre un servizio interno verso la rete Internet pubblica.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er questo motivo le scelte effettuate per la realizzazione del DNAT seguono l’idea di un </a:t>
            </a:r>
            <a:r>
              <a:rPr b="1" i="1" lang="en"/>
              <a:t>possibile scenario reale </a:t>
            </a:r>
            <a:r>
              <a:rPr i="1" lang="en"/>
              <a:t> </a:t>
            </a:r>
            <a:r>
              <a:rPr lang="en"/>
              <a:t>in cui si utilizza questa soluzione: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L’HostA2 nella LAN-A1 mantiene un web server che offre un servizio di consultazione dei report stilati dal CentralNode in LAN-A3 ai clients interni alla BGP/MPLS VPN.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Qualsiasi host si contatta nella rete 10.23.0.0/24, il GW redireziona il traffico HTTP verso il web server messo a disposizione da hostA2.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 il firewall implementato, solamente gli hosts in LAN-A3 possono usufruire del servizio web offerto.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89"/>
          <p:cNvSpPr txBox="1"/>
          <p:nvPr/>
        </p:nvSpPr>
        <p:spPr>
          <a:xfrm>
            <a:off x="225800" y="475750"/>
            <a:ext cx="791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AutoNum type="arabicPeriod" startAt="4"/>
            </a:pPr>
            <a:r>
              <a:rPr lang="en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Permettere il port-forwarding con DNAT verso hostA2 dall’esterno solo per HTTP</a:t>
            </a:r>
            <a:endParaRPr sz="24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90"/>
          <p:cNvSpPr txBox="1"/>
          <p:nvPr/>
        </p:nvSpPr>
        <p:spPr>
          <a:xfrm>
            <a:off x="720000" y="2568300"/>
            <a:ext cx="4558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TEST 2: Connessione GW &lt;-&gt; AV1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Electrolize"/>
              <a:buChar char="●"/>
            </a:pPr>
            <a:r>
              <a:rPr lang="en"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di connessione GW -&gt; AV1</a:t>
            </a:r>
            <a:endParaRPr sz="13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Electrolize"/>
              <a:buChar char="●"/>
            </a:pPr>
            <a:r>
              <a:rPr lang="en"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di connessione non possibile AV1 -&gt; GW</a:t>
            </a:r>
            <a:endParaRPr sz="1300"/>
          </a:p>
        </p:txBody>
      </p:sp>
      <p:sp>
        <p:nvSpPr>
          <p:cNvPr id="2165" name="Google Shape;2165;p90"/>
          <p:cNvSpPr txBox="1"/>
          <p:nvPr>
            <p:ph type="title"/>
          </p:nvPr>
        </p:nvSpPr>
        <p:spPr>
          <a:xfrm>
            <a:off x="720000" y="535000"/>
            <a:ext cx="77040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TEST CONFIGURAZIONE FIREWALL CE-A1</a:t>
            </a:r>
            <a:endParaRPr sz="4300"/>
          </a:p>
        </p:txBody>
      </p:sp>
      <p:sp>
        <p:nvSpPr>
          <p:cNvPr id="2166" name="Google Shape;2166;p90"/>
          <p:cNvSpPr txBox="1"/>
          <p:nvPr>
            <p:ph idx="1" type="body"/>
          </p:nvPr>
        </p:nvSpPr>
        <p:spPr>
          <a:xfrm>
            <a:off x="720000" y="1360025"/>
            <a:ext cx="77040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 testare la configurazione del firewall di CE-A1 sono stati effettuati i seguenti test: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7" name="Google Shape;2167;p90"/>
          <p:cNvSpPr txBox="1"/>
          <p:nvPr>
            <p:ph idx="12" type="sldNum"/>
          </p:nvPr>
        </p:nvSpPr>
        <p:spPr>
          <a:xfrm>
            <a:off x="4339784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8" name="Google Shape;21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300" y="1723875"/>
            <a:ext cx="3687050" cy="32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90"/>
          <p:cNvSpPr txBox="1"/>
          <p:nvPr/>
        </p:nvSpPr>
        <p:spPr>
          <a:xfrm>
            <a:off x="720000" y="1677425"/>
            <a:ext cx="4558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TEST 1: Connessione HostA1 &lt;-&gt; AV1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Electrolize"/>
              <a:buChar char="●"/>
            </a:pPr>
            <a:r>
              <a:rPr lang="en"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di connessione hostA1 -&gt; AV1</a:t>
            </a:r>
            <a:endParaRPr sz="13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Electrolize"/>
              <a:buChar char="●"/>
            </a:pPr>
            <a:r>
              <a:rPr lang="en"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di connessione AV1 -&gt; hostA1 solo per HTTP</a:t>
            </a:r>
            <a:endParaRPr sz="1300"/>
          </a:p>
        </p:txBody>
      </p:sp>
      <p:sp>
        <p:nvSpPr>
          <p:cNvPr id="2170" name="Google Shape;2170;p90"/>
          <p:cNvSpPr txBox="1"/>
          <p:nvPr/>
        </p:nvSpPr>
        <p:spPr>
          <a:xfrm>
            <a:off x="720000" y="3363875"/>
            <a:ext cx="465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TEST 3: Connessione HostA1 -&gt; GW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Electrolize"/>
              <a:buChar char="●"/>
            </a:pPr>
            <a:r>
              <a:rPr lang="en"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Ping ICMP HostA1 -&gt; GW</a:t>
            </a:r>
            <a:endParaRPr sz="13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Electrolize"/>
              <a:buChar char="●"/>
            </a:pPr>
            <a:r>
              <a:rPr lang="en"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di connessione hostA1 -&gt; GW solo per SSH</a:t>
            </a:r>
            <a:endParaRPr sz="1300"/>
          </a:p>
        </p:txBody>
      </p:sp>
      <p:grpSp>
        <p:nvGrpSpPr>
          <p:cNvPr id="2171" name="Google Shape;2171;p90"/>
          <p:cNvGrpSpPr/>
          <p:nvPr/>
        </p:nvGrpSpPr>
        <p:grpSpPr>
          <a:xfrm>
            <a:off x="5370054" y="-133398"/>
            <a:ext cx="5253816" cy="1622108"/>
            <a:chOff x="5092229" y="-180802"/>
            <a:chExt cx="5253816" cy="1622108"/>
          </a:xfrm>
        </p:grpSpPr>
        <p:sp>
          <p:nvSpPr>
            <p:cNvPr id="2172" name="Google Shape;2172;p9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9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9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9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9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2" name="Google Shape;2182;p90"/>
          <p:cNvSpPr/>
          <p:nvPr/>
        </p:nvSpPr>
        <p:spPr>
          <a:xfrm>
            <a:off x="559552" y="4825678"/>
            <a:ext cx="332042" cy="337481"/>
          </a:xfrm>
          <a:custGeom>
            <a:rect b="b" l="l" r="r" t="t"/>
            <a:pathLst>
              <a:path extrusionOk="0" h="4840" w="4762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3" name="Google Shape;2183;p90"/>
          <p:cNvGrpSpPr/>
          <p:nvPr/>
        </p:nvGrpSpPr>
        <p:grpSpPr>
          <a:xfrm>
            <a:off x="-228478" y="4602572"/>
            <a:ext cx="693340" cy="693340"/>
            <a:chOff x="3601710" y="-660170"/>
            <a:chExt cx="888556" cy="888556"/>
          </a:xfrm>
        </p:grpSpPr>
        <p:sp>
          <p:nvSpPr>
            <p:cNvPr id="2184" name="Google Shape;2184;p90"/>
            <p:cNvSpPr/>
            <p:nvPr/>
          </p:nvSpPr>
          <p:spPr>
            <a:xfrm>
              <a:off x="3633613" y="-585997"/>
              <a:ext cx="838601" cy="740210"/>
            </a:xfrm>
            <a:custGeom>
              <a:rect b="b" l="l" r="r" t="t"/>
              <a:pathLst>
                <a:path extrusionOk="0" h="8283" w="9384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90"/>
            <p:cNvSpPr/>
            <p:nvPr/>
          </p:nvSpPr>
          <p:spPr>
            <a:xfrm>
              <a:off x="3823514" y="8558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90"/>
            <p:cNvSpPr/>
            <p:nvPr/>
          </p:nvSpPr>
          <p:spPr>
            <a:xfrm>
              <a:off x="3608681" y="-138993"/>
              <a:ext cx="145576" cy="163627"/>
            </a:xfrm>
            <a:custGeom>
              <a:rect b="b" l="l" r="r" t="t"/>
              <a:pathLst>
                <a:path extrusionOk="0" h="1831" w="1629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90"/>
            <p:cNvSpPr/>
            <p:nvPr/>
          </p:nvSpPr>
          <p:spPr>
            <a:xfrm>
              <a:off x="3601710" y="-438366"/>
              <a:ext cx="142895" cy="163627"/>
            </a:xfrm>
            <a:custGeom>
              <a:rect b="b" l="l" r="r" t="t"/>
              <a:pathLst>
                <a:path extrusionOk="0" h="1831" w="1599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90"/>
            <p:cNvSpPr/>
            <p:nvPr/>
          </p:nvSpPr>
          <p:spPr>
            <a:xfrm>
              <a:off x="3805462" y="-653199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90"/>
            <p:cNvSpPr/>
            <p:nvPr/>
          </p:nvSpPr>
          <p:spPr>
            <a:xfrm>
              <a:off x="4104835" y="-660170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90"/>
            <p:cNvSpPr/>
            <p:nvPr/>
          </p:nvSpPr>
          <p:spPr>
            <a:xfrm>
              <a:off x="4339061" y="-454988"/>
              <a:ext cx="145665" cy="162197"/>
            </a:xfrm>
            <a:custGeom>
              <a:rect b="b" l="l" r="r" t="t"/>
              <a:pathLst>
                <a:path extrusionOk="0" h="1815" w="163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90"/>
            <p:cNvSpPr/>
            <p:nvPr/>
          </p:nvSpPr>
          <p:spPr>
            <a:xfrm>
              <a:off x="4346031" y="-155615"/>
              <a:ext cx="144235" cy="162197"/>
            </a:xfrm>
            <a:custGeom>
              <a:rect b="b" l="l" r="r" t="t"/>
              <a:pathLst>
                <a:path extrusionOk="0" h="1815" w="1614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90"/>
            <p:cNvSpPr/>
            <p:nvPr/>
          </p:nvSpPr>
          <p:spPr>
            <a:xfrm>
              <a:off x="4122887" y="7861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90"/>
            <p:cNvSpPr/>
            <p:nvPr/>
          </p:nvSpPr>
          <p:spPr>
            <a:xfrm>
              <a:off x="3928786" y="-339975"/>
              <a:ext cx="231634" cy="249596"/>
            </a:xfrm>
            <a:custGeom>
              <a:rect b="b" l="l" r="r" t="t"/>
              <a:pathLst>
                <a:path extrusionOk="0" h="2793" w="2592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4" name="Google Shape;2194;p90"/>
          <p:cNvSpPr txBox="1"/>
          <p:nvPr/>
        </p:nvSpPr>
        <p:spPr>
          <a:xfrm>
            <a:off x="720000" y="4244700"/>
            <a:ext cx="455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TEST 4: Applicazione SNAT and DNAT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Electrolize"/>
              <a:buChar char="●"/>
            </a:pPr>
            <a:r>
              <a:rPr lang="en" sz="13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tramite Wireshark</a:t>
            </a:r>
            <a:endParaRPr sz="13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Google Shape;219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5" y="828906"/>
            <a:ext cx="6766562" cy="39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91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1: Connessione HostA1 -&gt; AV1 </a:t>
            </a:r>
            <a:endParaRPr/>
          </a:p>
        </p:txBody>
      </p:sp>
      <p:grpSp>
        <p:nvGrpSpPr>
          <p:cNvPr id="2201" name="Google Shape;2201;p91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202" name="Google Shape;2202;p9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9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9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9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6" name="Google Shape;2206;p91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07" name="Google Shape;2207;p91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08" name="Google Shape;2208;p91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2209" name="Google Shape;2209;p9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9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9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9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9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9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9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9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9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9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9" name="Google Shape;2219;p91"/>
          <p:cNvSpPr/>
          <p:nvPr/>
        </p:nvSpPr>
        <p:spPr>
          <a:xfrm rot="410">
            <a:off x="576550" y="1736975"/>
            <a:ext cx="2514300" cy="293400"/>
          </a:xfrm>
          <a:prstGeom prst="wedgeRectCallout">
            <a:avLst>
              <a:gd fmla="val 89033" name="adj1"/>
              <a:gd fmla="val -171955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10.123.0.2 5555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20" name="Google Shape;2220;p91"/>
          <p:cNvSpPr/>
          <p:nvPr/>
        </p:nvSpPr>
        <p:spPr>
          <a:xfrm rot="344">
            <a:off x="5452925" y="3229575"/>
            <a:ext cx="3000000" cy="293400"/>
          </a:xfrm>
          <a:prstGeom prst="wedgeRectCallout">
            <a:avLst>
              <a:gd fmla="val 17951" name="adj1"/>
              <a:gd fmla="val -317989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-v -lp 5555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21" name="Google Shape;2221;p91"/>
          <p:cNvPicPr preferRelativeResize="0"/>
          <p:nvPr/>
        </p:nvPicPr>
        <p:blipFill rotWithShape="1">
          <a:blip r:embed="rId4">
            <a:alphaModFix/>
          </a:blip>
          <a:srcRect b="2488" l="53079" r="19423" t="69676"/>
          <a:stretch/>
        </p:blipFill>
        <p:spPr>
          <a:xfrm>
            <a:off x="576550" y="2030525"/>
            <a:ext cx="2514299" cy="8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91"/>
          <p:cNvPicPr preferRelativeResize="0"/>
          <p:nvPr/>
        </p:nvPicPr>
        <p:blipFill rotWithShape="1">
          <a:blip r:embed="rId4">
            <a:alphaModFix/>
          </a:blip>
          <a:srcRect b="2488" l="1922" r="65269" t="69676"/>
          <a:stretch/>
        </p:blipFill>
        <p:spPr>
          <a:xfrm>
            <a:off x="5452925" y="3523150"/>
            <a:ext cx="3000000" cy="8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91"/>
          <p:cNvSpPr/>
          <p:nvPr/>
        </p:nvSpPr>
        <p:spPr>
          <a:xfrm>
            <a:off x="284150" y="3523125"/>
            <a:ext cx="3342900" cy="976500"/>
          </a:xfrm>
          <a:prstGeom prst="wedgeRoundRectCallout">
            <a:avLst>
              <a:gd fmla="val 79560" name="adj1"/>
              <a:gd fmla="val -193638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firewall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permette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forwarding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del traffico da LAN-A1 all’esterno.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La comunicazione è possibile perché iniziata da LAN-A1, il traffico dall’esterno è abilitato a passare perché lo accettiamo per connessioni stabilite.</a:t>
            </a:r>
            <a:endParaRPr sz="900"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8" name="Google Shape;222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5" y="828906"/>
            <a:ext cx="6766562" cy="39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p92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1</a:t>
            </a:r>
            <a:r>
              <a:rPr lang="en"/>
              <a:t>: Connessione </a:t>
            </a:r>
            <a:r>
              <a:rPr lang="en"/>
              <a:t>AV1</a:t>
            </a:r>
            <a:r>
              <a:rPr lang="en"/>
              <a:t> -&gt; HostA1 | REJECT </a:t>
            </a:r>
            <a:endParaRPr/>
          </a:p>
        </p:txBody>
      </p:sp>
      <p:grpSp>
        <p:nvGrpSpPr>
          <p:cNvPr id="2230" name="Google Shape;2230;p92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231" name="Google Shape;2231;p92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9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9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9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5" name="Google Shape;2235;p92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236" name="Google Shape;2236;p92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37" name="Google Shape;2237;p92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2238" name="Google Shape;2238;p9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9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9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9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9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9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9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9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9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9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8" name="Google Shape;2248;p92"/>
          <p:cNvSpPr/>
          <p:nvPr/>
        </p:nvSpPr>
        <p:spPr>
          <a:xfrm rot="410">
            <a:off x="576550" y="1736975"/>
            <a:ext cx="2514300" cy="293400"/>
          </a:xfrm>
          <a:prstGeom prst="wedgeRectCallout">
            <a:avLst>
              <a:gd fmla="val 86989" name="adj1"/>
              <a:gd fmla="val -176955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-v -lp 5555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49" name="Google Shape;2249;p92"/>
          <p:cNvSpPr/>
          <p:nvPr/>
        </p:nvSpPr>
        <p:spPr>
          <a:xfrm rot="410">
            <a:off x="5695775" y="3229600"/>
            <a:ext cx="2514300" cy="293400"/>
          </a:xfrm>
          <a:prstGeom prst="wedgeRectCallout">
            <a:avLst>
              <a:gd fmla="val 20543" name="adj1"/>
              <a:gd fmla="val -325507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10.23.0.2 5555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50" name="Google Shape;2250;p92"/>
          <p:cNvSpPr/>
          <p:nvPr/>
        </p:nvSpPr>
        <p:spPr>
          <a:xfrm>
            <a:off x="90750" y="3578600"/>
            <a:ext cx="4755600" cy="1121700"/>
          </a:xfrm>
          <a:prstGeom prst="wedgeRoundRectCallout">
            <a:avLst>
              <a:gd fmla="val 45209" name="adj1"/>
              <a:gd fmla="val -180356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firewall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non permette il forwarding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del traffico dall’esterno verso LAN-A1.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Non siamo in grado di stabilire una connessione da AV1 perché solo il traffico HTTP e di connessioni già stabilite è abilitato a passare tramite il firewall.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In questo caso, lo stato del flusso sarà NEW e la porta è diversa da 80 e quindi i pacchetti verranno scartati.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2251" name="Google Shape;2251;p92"/>
          <p:cNvPicPr preferRelativeResize="0"/>
          <p:nvPr/>
        </p:nvPicPr>
        <p:blipFill rotWithShape="1">
          <a:blip r:embed="rId4">
            <a:alphaModFix/>
          </a:blip>
          <a:srcRect b="1432" l="53196" r="19305" t="69677"/>
          <a:stretch/>
        </p:blipFill>
        <p:spPr>
          <a:xfrm>
            <a:off x="576550" y="2030525"/>
            <a:ext cx="2514299" cy="8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92"/>
          <p:cNvPicPr preferRelativeResize="0"/>
          <p:nvPr/>
        </p:nvPicPr>
        <p:blipFill rotWithShape="1">
          <a:blip r:embed="rId4">
            <a:alphaModFix/>
          </a:blip>
          <a:srcRect b="3362" l="1759" r="70744" t="69677"/>
          <a:stretch/>
        </p:blipFill>
        <p:spPr>
          <a:xfrm>
            <a:off x="5695775" y="3523150"/>
            <a:ext cx="2514299" cy="8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Google Shape;225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5" y="828906"/>
            <a:ext cx="6766562" cy="39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93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1</a:t>
            </a:r>
            <a:r>
              <a:rPr lang="en"/>
              <a:t>: </a:t>
            </a:r>
            <a:r>
              <a:rPr lang="en"/>
              <a:t>Connessione</a:t>
            </a:r>
            <a:r>
              <a:rPr lang="en"/>
              <a:t> AV1 -&gt; HostA1 | ACCEPT </a:t>
            </a:r>
            <a:endParaRPr/>
          </a:p>
        </p:txBody>
      </p:sp>
      <p:grpSp>
        <p:nvGrpSpPr>
          <p:cNvPr id="2259" name="Google Shape;2259;p93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260" name="Google Shape;2260;p9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9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9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9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4" name="Google Shape;2264;p93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265" name="Google Shape;2265;p93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6" name="Google Shape;2266;p93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2267" name="Google Shape;2267;p9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9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9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9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9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9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9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9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9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9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7" name="Google Shape;2277;p93"/>
          <p:cNvSpPr/>
          <p:nvPr/>
        </p:nvSpPr>
        <p:spPr>
          <a:xfrm rot="338">
            <a:off x="308200" y="1736950"/>
            <a:ext cx="3051000" cy="293400"/>
          </a:xfrm>
          <a:prstGeom prst="wedgeRectCallout">
            <a:avLst>
              <a:gd fmla="val 71928" name="adj1"/>
              <a:gd fmla="val -179428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-v -lp 80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78" name="Google Shape;2278;p93"/>
          <p:cNvSpPr/>
          <p:nvPr/>
        </p:nvSpPr>
        <p:spPr>
          <a:xfrm rot="410">
            <a:off x="5695775" y="3229600"/>
            <a:ext cx="2514300" cy="293400"/>
          </a:xfrm>
          <a:prstGeom prst="wedgeRectCallout">
            <a:avLst>
              <a:gd fmla="val 20835" name="adj1"/>
              <a:gd fmla="val -307997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10.23.0.2 80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79" name="Google Shape;2279;p93"/>
          <p:cNvSpPr/>
          <p:nvPr/>
        </p:nvSpPr>
        <p:spPr>
          <a:xfrm>
            <a:off x="90900" y="3715175"/>
            <a:ext cx="4755600" cy="976500"/>
          </a:xfrm>
          <a:prstGeom prst="wedgeRoundRectCallout">
            <a:avLst>
              <a:gd fmla="val 44982" name="adj1"/>
              <a:gd fmla="val -221859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firewall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permette il forwarding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del traffico dall’esterno verso LAN-A1 solamente per il traffico HTTP.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Siamo in grado di stabilire una connessione da AV1 perché sulla porta 80, infatti il traffico HTTP è abilitato a passare tramite il firewall.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2280" name="Google Shape;2280;p93"/>
          <p:cNvPicPr preferRelativeResize="0"/>
          <p:nvPr/>
        </p:nvPicPr>
        <p:blipFill rotWithShape="1">
          <a:blip r:embed="rId4">
            <a:alphaModFix/>
          </a:blip>
          <a:srcRect b="2645" l="53001" r="13633" t="68816"/>
          <a:stretch/>
        </p:blipFill>
        <p:spPr>
          <a:xfrm>
            <a:off x="308275" y="2030525"/>
            <a:ext cx="3050850" cy="8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93"/>
          <p:cNvPicPr preferRelativeResize="0"/>
          <p:nvPr/>
        </p:nvPicPr>
        <p:blipFill rotWithShape="1">
          <a:blip r:embed="rId4">
            <a:alphaModFix/>
          </a:blip>
          <a:srcRect b="7561" l="1872" r="70631" t="69523"/>
          <a:stretch/>
        </p:blipFill>
        <p:spPr>
          <a:xfrm>
            <a:off x="5695775" y="3523150"/>
            <a:ext cx="2514299" cy="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6" name="Google Shape;228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5" y="828906"/>
            <a:ext cx="6766562" cy="39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94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2</a:t>
            </a:r>
            <a:r>
              <a:rPr lang="en"/>
              <a:t>: </a:t>
            </a:r>
            <a:r>
              <a:rPr lang="en"/>
              <a:t>Connessione</a:t>
            </a:r>
            <a:r>
              <a:rPr lang="en"/>
              <a:t> GW -&gt; AV1 </a:t>
            </a:r>
            <a:endParaRPr/>
          </a:p>
        </p:txBody>
      </p:sp>
      <p:grpSp>
        <p:nvGrpSpPr>
          <p:cNvPr id="2288" name="Google Shape;2288;p94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289" name="Google Shape;2289;p9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9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9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9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3" name="Google Shape;2293;p94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294" name="Google Shape;2294;p94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95" name="Google Shape;2295;p94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2296" name="Google Shape;2296;p9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9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9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9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9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9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9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9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9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9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6" name="Google Shape;2306;p94"/>
          <p:cNvSpPr/>
          <p:nvPr/>
        </p:nvSpPr>
        <p:spPr>
          <a:xfrm rot="410">
            <a:off x="576550" y="1965575"/>
            <a:ext cx="2514300" cy="293400"/>
          </a:xfrm>
          <a:prstGeom prst="wedgeRectCallout">
            <a:avLst>
              <a:gd fmla="val 110920" name="adj1"/>
              <a:gd fmla="val -12315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10.123.0.2 5555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7" name="Google Shape;2307;p94"/>
          <p:cNvSpPr/>
          <p:nvPr/>
        </p:nvSpPr>
        <p:spPr>
          <a:xfrm rot="365">
            <a:off x="5538875" y="3229575"/>
            <a:ext cx="2828400" cy="293400"/>
          </a:xfrm>
          <a:prstGeom prst="wedgeRectCallout">
            <a:avLst>
              <a:gd fmla="val 18776" name="adj1"/>
              <a:gd fmla="val -355507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-v -lp 5555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8" name="Google Shape;2308;p94"/>
          <p:cNvSpPr/>
          <p:nvPr/>
        </p:nvSpPr>
        <p:spPr>
          <a:xfrm>
            <a:off x="149600" y="3673975"/>
            <a:ext cx="4755600" cy="976500"/>
          </a:xfrm>
          <a:prstGeom prst="wedgeRoundRectCallout">
            <a:avLst>
              <a:gd fmla="val 44056" name="adj1"/>
              <a:gd fmla="val -209836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firewall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permette in output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qualsiasi tipo di traffico dal GW verso ovunque.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Siamo in grado di stabilire una connessione dal GW perché il traffico di risposta che arriva dall’esterno appartiene a connessioni stabilite o in relazione con quelle iniziate dal GW, quindi è abilitato a passare tramite il firewall.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2309" name="Google Shape;2309;p94"/>
          <p:cNvPicPr preferRelativeResize="0"/>
          <p:nvPr/>
        </p:nvPicPr>
        <p:blipFill rotWithShape="1">
          <a:blip r:embed="rId4">
            <a:alphaModFix/>
          </a:blip>
          <a:srcRect b="1854" l="58756" r="10312" t="69915"/>
          <a:stretch/>
        </p:blipFill>
        <p:spPr>
          <a:xfrm>
            <a:off x="5538725" y="3523150"/>
            <a:ext cx="2828399" cy="7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Google Shape;2310;p94"/>
          <p:cNvPicPr preferRelativeResize="0"/>
          <p:nvPr/>
        </p:nvPicPr>
        <p:blipFill rotWithShape="1">
          <a:blip r:embed="rId5">
            <a:alphaModFix/>
          </a:blip>
          <a:srcRect b="56919" l="555" r="71947" t="14849"/>
          <a:stretch/>
        </p:blipFill>
        <p:spPr>
          <a:xfrm>
            <a:off x="576550" y="1225075"/>
            <a:ext cx="2514300" cy="7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5" name="Google Shape;231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5" y="828906"/>
            <a:ext cx="6766562" cy="39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95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2</a:t>
            </a:r>
            <a:r>
              <a:rPr lang="en"/>
              <a:t>: Connessione AV1 -&gt; GW </a:t>
            </a:r>
            <a:endParaRPr/>
          </a:p>
        </p:txBody>
      </p:sp>
      <p:grpSp>
        <p:nvGrpSpPr>
          <p:cNvPr id="2317" name="Google Shape;2317;p95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318" name="Google Shape;2318;p9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9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9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9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2" name="Google Shape;2322;p95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323" name="Google Shape;2323;p95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24" name="Google Shape;2324;p95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2325" name="Google Shape;2325;p9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9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9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9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9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9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95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95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95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95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5" name="Google Shape;2335;p95"/>
          <p:cNvSpPr/>
          <p:nvPr/>
        </p:nvSpPr>
        <p:spPr>
          <a:xfrm rot="410">
            <a:off x="576550" y="1965575"/>
            <a:ext cx="2514300" cy="293400"/>
          </a:xfrm>
          <a:prstGeom prst="wedgeRectCallout">
            <a:avLst>
              <a:gd fmla="val 111211" name="adj1"/>
              <a:gd fmla="val -9810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-lp 5555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36" name="Google Shape;2336;p95"/>
          <p:cNvSpPr/>
          <p:nvPr/>
        </p:nvSpPr>
        <p:spPr>
          <a:xfrm rot="410">
            <a:off x="5695775" y="3229600"/>
            <a:ext cx="2514300" cy="293400"/>
          </a:xfrm>
          <a:prstGeom prst="wedgeRectCallout">
            <a:avLst>
              <a:gd fmla="val 20543" name="adj1"/>
              <a:gd fmla="val -328003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10.23.0.1 5555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37" name="Google Shape;2337;p95"/>
          <p:cNvSpPr/>
          <p:nvPr/>
        </p:nvSpPr>
        <p:spPr>
          <a:xfrm>
            <a:off x="303675" y="3615275"/>
            <a:ext cx="4755600" cy="976500"/>
          </a:xfrm>
          <a:prstGeom prst="wedgeRoundRectCallout">
            <a:avLst>
              <a:gd fmla="val 41021" name="adj1"/>
              <a:gd fmla="val -206508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firewall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permette in input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al GW dall’esterno solamente il traffico di connessioni stabilite o in relazione con quelle iniziate dal GW.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Non siamo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in grado di stabilire una connessione da AV1 perché il traffico non è abilitato a passare tramite il firewall.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In questo caso, lo stato del flusso sarà NEW e quindi i pacchetti verranno scartati.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2338" name="Google Shape;2338;p95"/>
          <p:cNvPicPr preferRelativeResize="0"/>
          <p:nvPr/>
        </p:nvPicPr>
        <p:blipFill rotWithShape="1">
          <a:blip r:embed="rId4">
            <a:alphaModFix/>
          </a:blip>
          <a:srcRect b="61920" l="560" r="71941" t="14481"/>
          <a:stretch/>
        </p:blipFill>
        <p:spPr>
          <a:xfrm>
            <a:off x="576550" y="1346575"/>
            <a:ext cx="2514300" cy="6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Google Shape;2339;p95"/>
          <p:cNvPicPr preferRelativeResize="0"/>
          <p:nvPr/>
        </p:nvPicPr>
        <p:blipFill rotWithShape="1">
          <a:blip r:embed="rId5">
            <a:alphaModFix/>
          </a:blip>
          <a:srcRect b="2686" l="58694" r="13808" t="69266"/>
          <a:stretch/>
        </p:blipFill>
        <p:spPr>
          <a:xfrm>
            <a:off x="5695775" y="3523150"/>
            <a:ext cx="2514300" cy="7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5" y="828906"/>
            <a:ext cx="6766562" cy="39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96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3</a:t>
            </a:r>
            <a:r>
              <a:rPr lang="en"/>
              <a:t>: Connessione HostA1 &lt;-&gt; GW </a:t>
            </a:r>
            <a:endParaRPr/>
          </a:p>
        </p:txBody>
      </p:sp>
      <p:grpSp>
        <p:nvGrpSpPr>
          <p:cNvPr id="2346" name="Google Shape;2346;p96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347" name="Google Shape;2347;p9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9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9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9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1" name="Google Shape;2351;p96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352" name="Google Shape;2352;p96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53" name="Google Shape;2353;p96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2354" name="Google Shape;2354;p9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9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9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9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9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9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9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9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9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9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4" name="Google Shape;2364;p96"/>
          <p:cNvSpPr/>
          <p:nvPr/>
        </p:nvSpPr>
        <p:spPr>
          <a:xfrm rot="410">
            <a:off x="576550" y="1965575"/>
            <a:ext cx="2514300" cy="293400"/>
          </a:xfrm>
          <a:prstGeom prst="wedgeRectCallout">
            <a:avLst>
              <a:gd fmla="val 109460" name="adj1"/>
              <a:gd fmla="val -1231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-lp 22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65" name="Google Shape;2365;p96"/>
          <p:cNvSpPr/>
          <p:nvPr/>
        </p:nvSpPr>
        <p:spPr>
          <a:xfrm rot="410">
            <a:off x="5695775" y="3229600"/>
            <a:ext cx="2514300" cy="293400"/>
          </a:xfrm>
          <a:prstGeom prst="wedgeRectCallout">
            <a:avLst>
              <a:gd fmla="val 20835" name="adj1"/>
              <a:gd fmla="val -32800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10.23.0.1 22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66" name="Google Shape;2366;p96"/>
          <p:cNvSpPr/>
          <p:nvPr/>
        </p:nvSpPr>
        <p:spPr>
          <a:xfrm>
            <a:off x="120725" y="3185350"/>
            <a:ext cx="4821000" cy="1515000"/>
          </a:xfrm>
          <a:prstGeom prst="wedgeRoundRectCallout">
            <a:avLst>
              <a:gd fmla="val 43531" name="adj1"/>
              <a:gd fmla="val -122224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firewall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permette in input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al GW da LAN-A1 solamente il traffico ICMP ed SSH.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Siamo in grado 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di pingare da hostA1 il GW e ricevere le risposte 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perché tutto il traffico che esce dal GW è abilitato a passare tramite il firewall, lo stesso per SSH.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Possiamo stabilire anche la connessione GW -&gt; hostA1 perché è accettato tutto il traffico in uscita ed il traffico in entrata di connessioni ESTABLISHED o RELATED.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Per impedirla, si può aggiungere una regola che scarta il traffico SSH ed ICMP dal GW verso LAN-A1 con stato NEW.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2367" name="Google Shape;2367;p96"/>
          <p:cNvPicPr preferRelativeResize="0"/>
          <p:nvPr/>
        </p:nvPicPr>
        <p:blipFill rotWithShape="1">
          <a:blip r:embed="rId4">
            <a:alphaModFix/>
          </a:blip>
          <a:srcRect b="59116" l="558" r="71944" t="14886"/>
          <a:stretch/>
        </p:blipFill>
        <p:spPr>
          <a:xfrm>
            <a:off x="576550" y="1283600"/>
            <a:ext cx="2514300" cy="6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96"/>
          <p:cNvSpPr/>
          <p:nvPr/>
        </p:nvSpPr>
        <p:spPr>
          <a:xfrm rot="769">
            <a:off x="7766175" y="1853125"/>
            <a:ext cx="1341300" cy="293400"/>
          </a:xfrm>
          <a:prstGeom prst="wedgeRectCallout">
            <a:avLst>
              <a:gd fmla="val -69388" name="adj1"/>
              <a:gd fmla="val 101221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10.23.0.1 -c 1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69" name="Google Shape;2369;p96"/>
          <p:cNvPicPr preferRelativeResize="0"/>
          <p:nvPr/>
        </p:nvPicPr>
        <p:blipFill rotWithShape="1">
          <a:blip r:embed="rId5">
            <a:alphaModFix/>
          </a:blip>
          <a:srcRect b="9318" l="58526" r="13976" t="68843"/>
          <a:stretch/>
        </p:blipFill>
        <p:spPr>
          <a:xfrm>
            <a:off x="5695775" y="3523150"/>
            <a:ext cx="25143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4" name="Google Shape;237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5" y="828906"/>
            <a:ext cx="6766562" cy="39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375" name="Google Shape;2375;p97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4</a:t>
            </a:r>
            <a:r>
              <a:rPr lang="en"/>
              <a:t>: Applicazione DNAT</a:t>
            </a:r>
            <a:endParaRPr/>
          </a:p>
        </p:txBody>
      </p:sp>
      <p:grpSp>
        <p:nvGrpSpPr>
          <p:cNvPr id="2376" name="Google Shape;2376;p97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377" name="Google Shape;2377;p97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97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97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97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1" name="Google Shape;2381;p97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382" name="Google Shape;2382;p97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83" name="Google Shape;2383;p97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2384" name="Google Shape;2384;p9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9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9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9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9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9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9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9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9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9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97"/>
          <p:cNvSpPr/>
          <p:nvPr/>
        </p:nvSpPr>
        <p:spPr>
          <a:xfrm>
            <a:off x="61750" y="3595825"/>
            <a:ext cx="4881600" cy="1104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firewall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applica NAT sull’IP di destinazione 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ai pacchetti che arrivano dall’esterno e sono diretti a LAN-A1, sostituendolo con l’indirizzo di hostA1.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Nel caso specifico AV1 si collega a 10.23.0.87 in LAN-A1 sulla porta 80, altrimenti il traffico dall’esterno verrebbe bloccato per le regole del firewall implementate: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lectrolize"/>
              <a:buChar char="●"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L’indirizzo di destinazione rimane inalterato per tutto il percorso fino al GW.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lectrolize"/>
              <a:buChar char="●"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pacchetto viene poi modificato dal firewall prima di forwardarlo in LAN-A1.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395" name="Google Shape;2395;p97"/>
          <p:cNvSpPr/>
          <p:nvPr/>
        </p:nvSpPr>
        <p:spPr>
          <a:xfrm>
            <a:off x="4147100" y="1414550"/>
            <a:ext cx="3184575" cy="2091775"/>
          </a:xfrm>
          <a:custGeom>
            <a:rect b="b" l="l" r="r" t="t"/>
            <a:pathLst>
              <a:path extrusionOk="0" h="83671" w="127383">
                <a:moveTo>
                  <a:pt x="0" y="0"/>
                </a:moveTo>
                <a:cubicBezTo>
                  <a:pt x="2863" y="2095"/>
                  <a:pt x="14081" y="5413"/>
                  <a:pt x="17180" y="12571"/>
                </a:cubicBezTo>
                <a:cubicBezTo>
                  <a:pt x="20279" y="19729"/>
                  <a:pt x="17894" y="33208"/>
                  <a:pt x="18592" y="42950"/>
                </a:cubicBezTo>
                <a:cubicBezTo>
                  <a:pt x="19290" y="52692"/>
                  <a:pt x="15390" y="64285"/>
                  <a:pt x="21370" y="71024"/>
                </a:cubicBezTo>
                <a:cubicBezTo>
                  <a:pt x="27350" y="77763"/>
                  <a:pt x="43439" y="85236"/>
                  <a:pt x="54473" y="83385"/>
                </a:cubicBezTo>
                <a:cubicBezTo>
                  <a:pt x="65507" y="81534"/>
                  <a:pt x="77799" y="64320"/>
                  <a:pt x="87576" y="59920"/>
                </a:cubicBezTo>
                <a:cubicBezTo>
                  <a:pt x="97353" y="55520"/>
                  <a:pt x="106502" y="59781"/>
                  <a:pt x="113136" y="56987"/>
                </a:cubicBezTo>
                <a:cubicBezTo>
                  <a:pt x="119771" y="54194"/>
                  <a:pt x="125009" y="45464"/>
                  <a:pt x="127383" y="43159"/>
                </a:cubicBezTo>
              </a:path>
            </a:pathLst>
          </a:cu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stealth"/>
            <a:tailEnd len="med" w="med" type="none"/>
          </a:ln>
        </p:spPr>
      </p:sp>
      <p:cxnSp>
        <p:nvCxnSpPr>
          <p:cNvPr id="2396" name="Google Shape;2396;p97"/>
          <p:cNvCxnSpPr>
            <a:stCxn id="2397" idx="2"/>
          </p:cNvCxnSpPr>
          <p:nvPr/>
        </p:nvCxnSpPr>
        <p:spPr>
          <a:xfrm flipH="1">
            <a:off x="4576688" y="1489100"/>
            <a:ext cx="2325600" cy="6738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98" name="Google Shape;2398;p97"/>
          <p:cNvSpPr/>
          <p:nvPr/>
        </p:nvSpPr>
        <p:spPr>
          <a:xfrm rot="410">
            <a:off x="6006625" y="3506475"/>
            <a:ext cx="2514300" cy="293400"/>
          </a:xfrm>
          <a:prstGeom prst="wedgeRectCallout">
            <a:avLst>
              <a:gd fmla="val 8357" name="adj1"/>
              <a:gd fmla="val -42147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10.23.0.87 80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97" name="Google Shape;2397;p97"/>
          <p:cNvPicPr preferRelativeResize="0"/>
          <p:nvPr/>
        </p:nvPicPr>
        <p:blipFill rotWithShape="1">
          <a:blip r:embed="rId4">
            <a:alphaModFix/>
          </a:blip>
          <a:srcRect b="74895" l="22815" r="0" t="0"/>
          <a:stretch/>
        </p:blipFill>
        <p:spPr>
          <a:xfrm>
            <a:off x="4723250" y="1170325"/>
            <a:ext cx="4358076" cy="318775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99" name="Google Shape;2399;p97"/>
          <p:cNvCxnSpPr>
            <a:stCxn id="2400" idx="0"/>
          </p:cNvCxnSpPr>
          <p:nvPr/>
        </p:nvCxnSpPr>
        <p:spPr>
          <a:xfrm flipH="1" rot="10800000">
            <a:off x="2235213" y="1812600"/>
            <a:ext cx="2404200" cy="2355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400" name="Google Shape;2400;p97"/>
          <p:cNvPicPr preferRelativeResize="0"/>
          <p:nvPr/>
        </p:nvPicPr>
        <p:blipFill rotWithShape="1">
          <a:blip r:embed="rId5">
            <a:alphaModFix/>
          </a:blip>
          <a:srcRect b="73396" l="22887" r="0" t="0"/>
          <a:stretch/>
        </p:blipFill>
        <p:spPr>
          <a:xfrm>
            <a:off x="79700" y="2048100"/>
            <a:ext cx="4311026" cy="36695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5" y="828906"/>
            <a:ext cx="6766562" cy="39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98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4</a:t>
            </a:r>
            <a:r>
              <a:rPr lang="en"/>
              <a:t>: Applicazione SNAT</a:t>
            </a:r>
            <a:endParaRPr/>
          </a:p>
        </p:txBody>
      </p:sp>
      <p:grpSp>
        <p:nvGrpSpPr>
          <p:cNvPr id="2407" name="Google Shape;2407;p98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408" name="Google Shape;2408;p9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9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9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9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2" name="Google Shape;2412;p98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413" name="Google Shape;2413;p98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14" name="Google Shape;2414;p98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2415" name="Google Shape;2415;p9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9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9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9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9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9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9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9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9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9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5" name="Google Shape;2425;p98"/>
          <p:cNvSpPr/>
          <p:nvPr/>
        </p:nvSpPr>
        <p:spPr>
          <a:xfrm>
            <a:off x="61750" y="3510300"/>
            <a:ext cx="5080500" cy="1190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firewall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applica NAT sull’IP sorgente 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ai pacchetti che arrivano da LAN-A1 e sono diretti all’esterno, sostituendolo con uno degli indirizzi in 10.23.0.0/24.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Nel caso specifico hostA1 si collega a 10.123.0.2 sulla porta 80, ma qualsiasi porta va bene perchè il GW forwarda tutto il traffico iniziato da LAN-A1: 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lectrolize"/>
              <a:buChar char="●"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L’indirizzo di destinazione rimane inalterato per tutto il percorso fino al GW.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lectrolize"/>
              <a:buChar char="●"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pacchetto viene poi modificato dal firewall prima di essere forwardato verso LAN-A1.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426" name="Google Shape;2426;p98"/>
          <p:cNvSpPr/>
          <p:nvPr/>
        </p:nvSpPr>
        <p:spPr>
          <a:xfrm>
            <a:off x="4126150" y="1430275"/>
            <a:ext cx="3216000" cy="2080025"/>
          </a:xfrm>
          <a:custGeom>
            <a:rect b="b" l="l" r="r" t="t"/>
            <a:pathLst>
              <a:path extrusionOk="0" h="83201" w="128640">
                <a:moveTo>
                  <a:pt x="128640" y="42321"/>
                </a:moveTo>
                <a:cubicBezTo>
                  <a:pt x="126266" y="44626"/>
                  <a:pt x="121028" y="53216"/>
                  <a:pt x="114393" y="56149"/>
                </a:cubicBezTo>
                <a:cubicBezTo>
                  <a:pt x="107759" y="59082"/>
                  <a:pt x="98890" y="55451"/>
                  <a:pt x="88833" y="59920"/>
                </a:cubicBezTo>
                <a:cubicBezTo>
                  <a:pt x="78777" y="64390"/>
                  <a:pt x="65158" y="81360"/>
                  <a:pt x="54054" y="82966"/>
                </a:cubicBezTo>
                <a:cubicBezTo>
                  <a:pt x="42950" y="84572"/>
                  <a:pt x="28074" y="77728"/>
                  <a:pt x="22208" y="69557"/>
                </a:cubicBezTo>
                <a:cubicBezTo>
                  <a:pt x="16342" y="61386"/>
                  <a:pt x="19694" y="43927"/>
                  <a:pt x="18856" y="33940"/>
                </a:cubicBezTo>
                <a:cubicBezTo>
                  <a:pt x="18018" y="23953"/>
                  <a:pt x="20323" y="15294"/>
                  <a:pt x="17180" y="9637"/>
                </a:cubicBezTo>
                <a:cubicBezTo>
                  <a:pt x="14037" y="3980"/>
                  <a:pt x="2863" y="1606"/>
                  <a:pt x="0" y="0"/>
                </a:cubicBezTo>
              </a:path>
            </a:pathLst>
          </a:cu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stealth"/>
            <a:tailEnd len="med" w="med" type="none"/>
          </a:ln>
        </p:spPr>
      </p:sp>
      <p:cxnSp>
        <p:nvCxnSpPr>
          <p:cNvPr id="2427" name="Google Shape;2427;p98"/>
          <p:cNvCxnSpPr>
            <a:stCxn id="2428" idx="2"/>
          </p:cNvCxnSpPr>
          <p:nvPr/>
        </p:nvCxnSpPr>
        <p:spPr>
          <a:xfrm>
            <a:off x="2231577" y="2079913"/>
            <a:ext cx="2407800" cy="2826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29" name="Google Shape;2429;p98"/>
          <p:cNvSpPr/>
          <p:nvPr/>
        </p:nvSpPr>
        <p:spPr>
          <a:xfrm rot="410">
            <a:off x="872850" y="1030350"/>
            <a:ext cx="2514300" cy="293400"/>
          </a:xfrm>
          <a:prstGeom prst="wedgeRectCallout">
            <a:avLst>
              <a:gd fmla="val 76081" name="adj1"/>
              <a:gd fmla="val 68898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10.123.0.2 80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430" name="Google Shape;2430;p98"/>
          <p:cNvCxnSpPr>
            <a:stCxn id="2431" idx="2"/>
          </p:cNvCxnSpPr>
          <p:nvPr/>
        </p:nvCxnSpPr>
        <p:spPr>
          <a:xfrm flipH="1">
            <a:off x="4555633" y="1475465"/>
            <a:ext cx="2337300" cy="4200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428" name="Google Shape;2428;p98"/>
          <p:cNvPicPr preferRelativeResize="0"/>
          <p:nvPr/>
        </p:nvPicPr>
        <p:blipFill rotWithShape="1">
          <a:blip r:embed="rId4">
            <a:alphaModFix/>
          </a:blip>
          <a:srcRect b="78804" l="23141" r="0" t="0"/>
          <a:stretch/>
        </p:blipFill>
        <p:spPr>
          <a:xfrm>
            <a:off x="61755" y="1761138"/>
            <a:ext cx="4339644" cy="318775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1" name="Google Shape;2431;p98"/>
          <p:cNvPicPr preferRelativeResize="0"/>
          <p:nvPr/>
        </p:nvPicPr>
        <p:blipFill rotWithShape="1">
          <a:blip r:embed="rId5">
            <a:alphaModFix/>
          </a:blip>
          <a:srcRect b="78804" l="22414" r="0" t="0"/>
          <a:stretch/>
        </p:blipFill>
        <p:spPr>
          <a:xfrm>
            <a:off x="4723046" y="1159650"/>
            <a:ext cx="4339774" cy="315815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6"/>
          <p:cNvSpPr/>
          <p:nvPr/>
        </p:nvSpPr>
        <p:spPr>
          <a:xfrm rot="867070">
            <a:off x="84868" y="313652"/>
            <a:ext cx="4896751" cy="4292248"/>
          </a:xfrm>
          <a:custGeom>
            <a:rect b="b" l="l" r="r" t="t"/>
            <a:pathLst>
              <a:path extrusionOk="0" h="19665" w="21945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6"/>
          <p:cNvSpPr txBox="1"/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BGP/MPLS VPN</a:t>
            </a:r>
            <a:endParaRPr/>
          </a:p>
        </p:txBody>
      </p:sp>
      <p:sp>
        <p:nvSpPr>
          <p:cNvPr id="607" name="Google Shape;607;p36"/>
          <p:cNvSpPr txBox="1"/>
          <p:nvPr>
            <p:ph idx="2" type="title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8" name="Google Shape;608;p36"/>
          <p:cNvSpPr txBox="1"/>
          <p:nvPr>
            <p:ph idx="1" type="subTitle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Configurazione e Test Intra-AS VPN in AS100</a:t>
            </a:r>
            <a:endParaRPr/>
          </a:p>
        </p:txBody>
      </p:sp>
      <p:grpSp>
        <p:nvGrpSpPr>
          <p:cNvPr id="609" name="Google Shape;609;p36"/>
          <p:cNvGrpSpPr/>
          <p:nvPr/>
        </p:nvGrpSpPr>
        <p:grpSpPr>
          <a:xfrm>
            <a:off x="6587340" y="4253004"/>
            <a:ext cx="300770" cy="54726"/>
            <a:chOff x="4770650" y="685575"/>
            <a:chExt cx="158250" cy="28800"/>
          </a:xfrm>
        </p:grpSpPr>
        <p:sp>
          <p:nvSpPr>
            <p:cNvPr id="610" name="Google Shape;610;p36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36"/>
          <p:cNvGrpSpPr/>
          <p:nvPr/>
        </p:nvGrpSpPr>
        <p:grpSpPr>
          <a:xfrm flipH="1" rot="10800000">
            <a:off x="6323493" y="404394"/>
            <a:ext cx="4210803" cy="748080"/>
            <a:chOff x="6135243" y="693226"/>
            <a:chExt cx="4210803" cy="748080"/>
          </a:xfrm>
        </p:grpSpPr>
        <p:sp>
          <p:nvSpPr>
            <p:cNvPr id="614" name="Google Shape;614;p3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36"/>
          <p:cNvSpPr txBox="1"/>
          <p:nvPr>
            <p:ph idx="12" type="sldNum"/>
          </p:nvPr>
        </p:nvSpPr>
        <p:spPr>
          <a:xfrm>
            <a:off x="4297659" y="470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9" name="Google Shape;6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679" y="895263"/>
            <a:ext cx="4932376" cy="320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6" name="Google Shape;243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25" y="828906"/>
            <a:ext cx="6766562" cy="39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99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Configurazione: CE-A2</a:t>
            </a:r>
            <a:endParaRPr/>
          </a:p>
        </p:txBody>
      </p:sp>
      <p:grpSp>
        <p:nvGrpSpPr>
          <p:cNvPr id="2438" name="Google Shape;2438;p99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439" name="Google Shape;2439;p9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9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9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9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3" name="Google Shape;2443;p99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grpSp>
        <p:nvGrpSpPr>
          <p:cNvPr id="2444" name="Google Shape;2444;p99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2445" name="Google Shape;2445;p9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9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9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9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9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9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9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9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9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9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5" name="Google Shape;2455;p99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6" name="Google Shape;2456;p99"/>
          <p:cNvSpPr/>
          <p:nvPr/>
        </p:nvSpPr>
        <p:spPr>
          <a:xfrm>
            <a:off x="1382725" y="902500"/>
            <a:ext cx="4166700" cy="2345400"/>
          </a:xfrm>
          <a:prstGeom prst="wedgeRectCallout">
            <a:avLst>
              <a:gd fmla="val 68785" name="adj1"/>
              <a:gd fmla="val 37908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=enp0s3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=enp0s8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CENTRAL_NODE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10.23.1.2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10.123.0.2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10.123.0.4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FORWARD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OUTPUT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FORWARD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-o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-s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CENTRAL_NODE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-m iprange —dst-range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-$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FORWARD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-o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-m iprange —src-range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-$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-d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CENTRAL_NODE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FORWARD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10.23.1.0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FORWARD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10.23.1.0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00"/>
          <p:cNvSpPr txBox="1"/>
          <p:nvPr>
            <p:ph idx="4294967295" type="body"/>
          </p:nvPr>
        </p:nvSpPr>
        <p:spPr>
          <a:xfrm>
            <a:off x="896000" y="998950"/>
            <a:ext cx="7278600" cy="3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 default si scarta tutto il traffico che passa per il GW.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Aggiungiamo una regola che abilita il forwarding dei pacchetti che dalla interfaccia connessa a LAN-A2 sono diretti verso l’esterno e viceversa, con le sole macchine abilitate al forwarding che sono il central node e gli AVs.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 pacchetto passerà per il </a:t>
            </a:r>
            <a:r>
              <a:rPr i="1" lang="en"/>
              <a:t>forward hook</a:t>
            </a:r>
            <a:r>
              <a:rPr lang="en"/>
              <a:t>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Questa soluzione è più stringente rispetto all’uso delle intere reti, infatti se aggiungessimo macchine in LAN-A2 e LAN-A3 queste non potrebbero comunicare.  </a:t>
            </a:r>
            <a:endParaRPr/>
          </a:p>
        </p:txBody>
      </p:sp>
      <p:grpSp>
        <p:nvGrpSpPr>
          <p:cNvPr id="2462" name="Google Shape;2462;p100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463" name="Google Shape;2463;p100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0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0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0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7" name="Google Shape;2467;p100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468" name="Google Shape;2468;p100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9" name="Google Shape;2469;p100"/>
          <p:cNvSpPr txBox="1"/>
          <p:nvPr/>
        </p:nvSpPr>
        <p:spPr>
          <a:xfrm>
            <a:off x="225800" y="475750"/>
            <a:ext cx="82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AutoNum type="arabicPeriod"/>
            </a:pPr>
            <a:r>
              <a:rPr lang="en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Permettere comunicazione bidirezionale tra central node e AVs e negare tutto il resto</a:t>
            </a:r>
            <a:endParaRPr sz="2400"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2470" name="Google Shape;2470;p100"/>
          <p:cNvGrpSpPr/>
          <p:nvPr/>
        </p:nvGrpSpPr>
        <p:grpSpPr>
          <a:xfrm>
            <a:off x="6481254" y="-358304"/>
            <a:ext cx="5253816" cy="1622108"/>
            <a:chOff x="5092229" y="-180802"/>
            <a:chExt cx="5253816" cy="1622108"/>
          </a:xfrm>
        </p:grpSpPr>
        <p:sp>
          <p:nvSpPr>
            <p:cNvPr id="2471" name="Google Shape;2471;p10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0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0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0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0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0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0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0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0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0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1" name="Google Shape;2481;p100"/>
          <p:cNvSpPr/>
          <p:nvPr/>
        </p:nvSpPr>
        <p:spPr>
          <a:xfrm>
            <a:off x="1344450" y="3443425"/>
            <a:ext cx="6455100" cy="900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 FORWARD DROP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 INPUT DROP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 OUTPUT DROP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FORWARD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-o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-s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CENTRAL_NODE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-m iprange —dst-range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AV1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-$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AV3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FORWARD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-o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-m iprange —src-range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AV1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-$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AV3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-d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CENTRAL_NODE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101"/>
          <p:cNvSpPr txBox="1"/>
          <p:nvPr>
            <p:ph idx="4294967295" type="body"/>
          </p:nvPr>
        </p:nvSpPr>
        <p:spPr>
          <a:xfrm>
            <a:off x="896000" y="1075150"/>
            <a:ext cx="7278600" cy="3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 default si scarta tutto il traffico che passa per il GW per la prima regola.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Aggiungiamo una regola che abilita il forwarding dei pacchetti che dall’interfaccia connessa all’esterno sono diretti verso LAN-A2, specificando che le macchine abilitate al forwarding sono quelle in LAN-A1 e LAN-A3, ovvero i siti degli spokes.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Il pacchetto passerà per l’</a:t>
            </a:r>
            <a:r>
              <a:rPr i="1" lang="en"/>
              <a:t>input hook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Questa soluzione garantisce la comunicazione tra gli spokes passando per l’hub, mantenendo la caratteristica principale della topologia della VPN.</a:t>
            </a:r>
            <a:endParaRPr/>
          </a:p>
        </p:txBody>
      </p:sp>
      <p:grpSp>
        <p:nvGrpSpPr>
          <p:cNvPr id="2487" name="Google Shape;2487;p101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488" name="Google Shape;2488;p10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0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0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0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2" name="Google Shape;2492;p101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493" name="Google Shape;2493;p101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4" name="Google Shape;2494;p101"/>
          <p:cNvSpPr txBox="1"/>
          <p:nvPr/>
        </p:nvSpPr>
        <p:spPr>
          <a:xfrm>
            <a:off x="225800" y="475750"/>
            <a:ext cx="82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AutoNum type="arabicPeriod" startAt="2"/>
            </a:pPr>
            <a:r>
              <a:rPr lang="en" sz="24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Permettere la comunicazione tra gli spokes</a:t>
            </a:r>
            <a:endParaRPr sz="2400"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2495" name="Google Shape;2495;p101"/>
          <p:cNvGrpSpPr/>
          <p:nvPr/>
        </p:nvGrpSpPr>
        <p:grpSpPr>
          <a:xfrm>
            <a:off x="6481254" y="-358304"/>
            <a:ext cx="5253816" cy="1622108"/>
            <a:chOff x="5092229" y="-180802"/>
            <a:chExt cx="5253816" cy="1622108"/>
          </a:xfrm>
        </p:grpSpPr>
        <p:sp>
          <p:nvSpPr>
            <p:cNvPr id="2496" name="Google Shape;2496;p10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0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0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0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0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0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0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0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0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0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6" name="Google Shape;2506;p101"/>
          <p:cNvSpPr/>
          <p:nvPr/>
        </p:nvSpPr>
        <p:spPr>
          <a:xfrm>
            <a:off x="1344450" y="3367225"/>
            <a:ext cx="6455100" cy="900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 FORWARD DROP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 INPUT DROP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 OUTPUT DROP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FORWARD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-o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-s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CENTRAL_NODE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-m iprange —dst-range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AV1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-$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AV3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iptables -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 FORWARD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-i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LAN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-o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EXT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-m iprange —src-range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AV1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-$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AV3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-d $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CENTRAL_NODE</a:t>
            </a:r>
            <a:r>
              <a:rPr lang="en" sz="8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-j </a:t>
            </a:r>
            <a:r>
              <a:rPr lang="en" sz="8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ACCEPT</a:t>
            </a:r>
            <a:endParaRPr sz="85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02"/>
          <p:cNvSpPr txBox="1"/>
          <p:nvPr>
            <p:ph type="title"/>
          </p:nvPr>
        </p:nvSpPr>
        <p:spPr>
          <a:xfrm>
            <a:off x="720000" y="535000"/>
            <a:ext cx="77040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TEST CONFIGURAZIONE FIREWALL CE-A2</a:t>
            </a:r>
            <a:endParaRPr sz="4300"/>
          </a:p>
        </p:txBody>
      </p:sp>
      <p:sp>
        <p:nvSpPr>
          <p:cNvPr id="2512" name="Google Shape;2512;p102"/>
          <p:cNvSpPr txBox="1"/>
          <p:nvPr>
            <p:ph idx="1" type="body"/>
          </p:nvPr>
        </p:nvSpPr>
        <p:spPr>
          <a:xfrm>
            <a:off x="720000" y="1436225"/>
            <a:ext cx="77040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 testare la configurazione del firewall di CE-A2 sono stati effettuati i seguenti test: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3" name="Google Shape;2513;p102"/>
          <p:cNvSpPr txBox="1"/>
          <p:nvPr>
            <p:ph idx="12" type="sldNum"/>
          </p:nvPr>
        </p:nvSpPr>
        <p:spPr>
          <a:xfrm>
            <a:off x="4339784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4" name="Google Shape;251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300" y="1723875"/>
            <a:ext cx="3687050" cy="32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5" name="Google Shape;2515;p102"/>
          <p:cNvSpPr txBox="1"/>
          <p:nvPr/>
        </p:nvSpPr>
        <p:spPr>
          <a:xfrm>
            <a:off x="720000" y="1982225"/>
            <a:ext cx="505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TEST 1: Connessione CentralNode &lt;-&gt; AV1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ping ICMP</a:t>
            </a: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CentralNode &lt;-&gt; AV1</a:t>
            </a:r>
            <a:endParaRPr/>
          </a:p>
        </p:txBody>
      </p:sp>
      <p:grpSp>
        <p:nvGrpSpPr>
          <p:cNvPr id="2516" name="Google Shape;2516;p102"/>
          <p:cNvGrpSpPr/>
          <p:nvPr/>
        </p:nvGrpSpPr>
        <p:grpSpPr>
          <a:xfrm>
            <a:off x="5370054" y="-133398"/>
            <a:ext cx="5253816" cy="1622108"/>
            <a:chOff x="5092229" y="-180802"/>
            <a:chExt cx="5253816" cy="1622108"/>
          </a:xfrm>
        </p:grpSpPr>
        <p:sp>
          <p:nvSpPr>
            <p:cNvPr id="2517" name="Google Shape;2517;p10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0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0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0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0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0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0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0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0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0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7" name="Google Shape;2527;p102"/>
          <p:cNvSpPr/>
          <p:nvPr/>
        </p:nvSpPr>
        <p:spPr>
          <a:xfrm>
            <a:off x="559552" y="4825678"/>
            <a:ext cx="332042" cy="337481"/>
          </a:xfrm>
          <a:custGeom>
            <a:rect b="b" l="l" r="r" t="t"/>
            <a:pathLst>
              <a:path extrusionOk="0" h="4840" w="4762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8" name="Google Shape;2528;p102"/>
          <p:cNvGrpSpPr/>
          <p:nvPr/>
        </p:nvGrpSpPr>
        <p:grpSpPr>
          <a:xfrm>
            <a:off x="-228478" y="4602572"/>
            <a:ext cx="693340" cy="693340"/>
            <a:chOff x="3601710" y="-660170"/>
            <a:chExt cx="888556" cy="888556"/>
          </a:xfrm>
        </p:grpSpPr>
        <p:sp>
          <p:nvSpPr>
            <p:cNvPr id="2529" name="Google Shape;2529;p102"/>
            <p:cNvSpPr/>
            <p:nvPr/>
          </p:nvSpPr>
          <p:spPr>
            <a:xfrm>
              <a:off x="3633613" y="-585997"/>
              <a:ext cx="838601" cy="740210"/>
            </a:xfrm>
            <a:custGeom>
              <a:rect b="b" l="l" r="r" t="t"/>
              <a:pathLst>
                <a:path extrusionOk="0" h="8283" w="9384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02"/>
            <p:cNvSpPr/>
            <p:nvPr/>
          </p:nvSpPr>
          <p:spPr>
            <a:xfrm>
              <a:off x="3823514" y="8558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02"/>
            <p:cNvSpPr/>
            <p:nvPr/>
          </p:nvSpPr>
          <p:spPr>
            <a:xfrm>
              <a:off x="3608681" y="-138993"/>
              <a:ext cx="145576" cy="163627"/>
            </a:xfrm>
            <a:custGeom>
              <a:rect b="b" l="l" r="r" t="t"/>
              <a:pathLst>
                <a:path extrusionOk="0" h="1831" w="1629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02"/>
            <p:cNvSpPr/>
            <p:nvPr/>
          </p:nvSpPr>
          <p:spPr>
            <a:xfrm>
              <a:off x="3601710" y="-438366"/>
              <a:ext cx="142895" cy="163627"/>
            </a:xfrm>
            <a:custGeom>
              <a:rect b="b" l="l" r="r" t="t"/>
              <a:pathLst>
                <a:path extrusionOk="0" h="1831" w="1599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02"/>
            <p:cNvSpPr/>
            <p:nvPr/>
          </p:nvSpPr>
          <p:spPr>
            <a:xfrm>
              <a:off x="3805462" y="-653199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02"/>
            <p:cNvSpPr/>
            <p:nvPr/>
          </p:nvSpPr>
          <p:spPr>
            <a:xfrm>
              <a:off x="4104835" y="-660170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02"/>
            <p:cNvSpPr/>
            <p:nvPr/>
          </p:nvSpPr>
          <p:spPr>
            <a:xfrm>
              <a:off x="4339061" y="-454988"/>
              <a:ext cx="145665" cy="162197"/>
            </a:xfrm>
            <a:custGeom>
              <a:rect b="b" l="l" r="r" t="t"/>
              <a:pathLst>
                <a:path extrusionOk="0" h="1815" w="163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02"/>
            <p:cNvSpPr/>
            <p:nvPr/>
          </p:nvSpPr>
          <p:spPr>
            <a:xfrm>
              <a:off x="4346031" y="-155615"/>
              <a:ext cx="144235" cy="162197"/>
            </a:xfrm>
            <a:custGeom>
              <a:rect b="b" l="l" r="r" t="t"/>
              <a:pathLst>
                <a:path extrusionOk="0" h="1815" w="1614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02"/>
            <p:cNvSpPr/>
            <p:nvPr/>
          </p:nvSpPr>
          <p:spPr>
            <a:xfrm>
              <a:off x="4122887" y="7861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02"/>
            <p:cNvSpPr/>
            <p:nvPr/>
          </p:nvSpPr>
          <p:spPr>
            <a:xfrm>
              <a:off x="3928786" y="-339975"/>
              <a:ext cx="231634" cy="249596"/>
            </a:xfrm>
            <a:custGeom>
              <a:rect b="b" l="l" r="r" t="t"/>
              <a:pathLst>
                <a:path extrusionOk="0" h="2793" w="2592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9" name="Google Shape;2539;p102"/>
          <p:cNvSpPr txBox="1"/>
          <p:nvPr/>
        </p:nvSpPr>
        <p:spPr>
          <a:xfrm>
            <a:off x="720000" y="2796900"/>
            <a:ext cx="474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TEST 2: Connessione CentralNode &lt;-&gt; HostA1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di connessione CentralNode -&gt; HostA1 solo per HTTP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4" name="Google Shape;254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77" y="828889"/>
            <a:ext cx="6769080" cy="3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103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1: Connessione CentralNode &lt;-&gt; AV1 </a:t>
            </a:r>
            <a:endParaRPr/>
          </a:p>
        </p:txBody>
      </p:sp>
      <p:grpSp>
        <p:nvGrpSpPr>
          <p:cNvPr id="2546" name="Google Shape;2546;p103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547" name="Google Shape;2547;p10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0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0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0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1" name="Google Shape;2551;p103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552" name="Google Shape;2552;p103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53" name="Google Shape;2553;p103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2554" name="Google Shape;2554;p10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0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0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0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0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0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0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0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0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0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4" name="Google Shape;2564;p103"/>
          <p:cNvSpPr/>
          <p:nvPr/>
        </p:nvSpPr>
        <p:spPr>
          <a:xfrm>
            <a:off x="5380900" y="3891763"/>
            <a:ext cx="3452400" cy="1079700"/>
          </a:xfrm>
          <a:prstGeom prst="wedgeRoundRectCallout">
            <a:avLst>
              <a:gd fmla="val -21809" name="adj1"/>
              <a:gd fmla="val -139978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firewall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permette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forwarding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del traffico da LAN-A2 all’esterno e viceversa, abilitando però alla comunicazione solo il central node e gli AVs.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Siamo in grado di pingare dal central node agli AVs e il contrario perché il traffico è abilitato in entrambe le direzioni per avere una comunicazione bidirezionale.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pic>
        <p:nvPicPr>
          <p:cNvPr id="2565" name="Google Shape;2565;p103"/>
          <p:cNvPicPr preferRelativeResize="0"/>
          <p:nvPr/>
        </p:nvPicPr>
        <p:blipFill rotWithShape="1">
          <a:blip r:embed="rId4">
            <a:alphaModFix/>
          </a:blip>
          <a:srcRect b="52113" l="2827" r="16611" t="10451"/>
          <a:stretch/>
        </p:blipFill>
        <p:spPr>
          <a:xfrm>
            <a:off x="87000" y="3000850"/>
            <a:ext cx="3069350" cy="4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103"/>
          <p:cNvSpPr/>
          <p:nvPr/>
        </p:nvSpPr>
        <p:spPr>
          <a:xfrm rot="344">
            <a:off x="5833300" y="1333225"/>
            <a:ext cx="3000000" cy="293400"/>
          </a:xfrm>
          <a:prstGeom prst="wedgeRectCallout">
            <a:avLst>
              <a:gd fmla="val 9518" name="adj1"/>
              <a:gd fmla="val 26690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10.23.1.2 -c 1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67" name="Google Shape;2567;p103"/>
          <p:cNvPicPr preferRelativeResize="0"/>
          <p:nvPr/>
        </p:nvPicPr>
        <p:blipFill rotWithShape="1">
          <a:blip r:embed="rId5">
            <a:alphaModFix/>
          </a:blip>
          <a:srcRect b="3429" l="4602" r="8387" t="22813"/>
          <a:stretch/>
        </p:blipFill>
        <p:spPr>
          <a:xfrm>
            <a:off x="5833300" y="864800"/>
            <a:ext cx="3000000" cy="4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8" name="Google Shape;2568;p103"/>
          <p:cNvSpPr/>
          <p:nvPr/>
        </p:nvSpPr>
        <p:spPr>
          <a:xfrm>
            <a:off x="2594775" y="2890925"/>
            <a:ext cx="3722700" cy="1508800"/>
          </a:xfrm>
          <a:custGeom>
            <a:rect b="b" l="l" r="r" t="t"/>
            <a:pathLst>
              <a:path extrusionOk="0" h="60352" w="148908">
                <a:moveTo>
                  <a:pt x="0" y="60352"/>
                </a:moveTo>
                <a:lnTo>
                  <a:pt x="9964" y="45741"/>
                </a:lnTo>
                <a:lnTo>
                  <a:pt x="37087" y="12033"/>
                </a:lnTo>
                <a:lnTo>
                  <a:pt x="72599" y="12914"/>
                </a:lnTo>
                <a:lnTo>
                  <a:pt x="84633" y="14675"/>
                </a:lnTo>
                <a:lnTo>
                  <a:pt x="109286" y="24947"/>
                </a:lnTo>
                <a:lnTo>
                  <a:pt x="116917" y="28176"/>
                </a:lnTo>
                <a:lnTo>
                  <a:pt x="122097" y="22276"/>
                </a:lnTo>
                <a:lnTo>
                  <a:pt x="148908" y="0"/>
                </a:lnTo>
              </a:path>
            </a:pathLst>
          </a:custGeom>
          <a:noFill/>
          <a:ln cap="flat" cmpd="sng" w="28575">
            <a:solidFill>
              <a:srgbClr val="FF6B6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569" name="Google Shape;2569;p103"/>
          <p:cNvSpPr/>
          <p:nvPr/>
        </p:nvSpPr>
        <p:spPr>
          <a:xfrm rot="336">
            <a:off x="87000" y="3471650"/>
            <a:ext cx="3069300" cy="293400"/>
          </a:xfrm>
          <a:prstGeom prst="wedgeRectCallout">
            <a:avLst>
              <a:gd fmla="val 29469" name="adj1"/>
              <a:gd fmla="val 206488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10.123.0.1 -c 1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77" y="828889"/>
            <a:ext cx="6769080" cy="3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p104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2: Connessione CentralNode &lt;-&gt; HostA1</a:t>
            </a:r>
            <a:endParaRPr/>
          </a:p>
        </p:txBody>
      </p:sp>
      <p:grpSp>
        <p:nvGrpSpPr>
          <p:cNvPr id="2576" name="Google Shape;2576;p104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577" name="Google Shape;2577;p10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04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04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04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1" name="Google Shape;2581;p104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04. Firewalls</a:t>
            </a:r>
            <a:endParaRPr sz="2000"/>
          </a:p>
        </p:txBody>
      </p:sp>
      <p:sp>
        <p:nvSpPr>
          <p:cNvPr id="2582" name="Google Shape;2582;p104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83" name="Google Shape;2583;p104"/>
          <p:cNvGrpSpPr/>
          <p:nvPr/>
        </p:nvGrpSpPr>
        <p:grpSpPr>
          <a:xfrm>
            <a:off x="6006629" y="-494879"/>
            <a:ext cx="5253816" cy="1622108"/>
            <a:chOff x="5092229" y="-180802"/>
            <a:chExt cx="5253816" cy="1622108"/>
          </a:xfrm>
        </p:grpSpPr>
        <p:sp>
          <p:nvSpPr>
            <p:cNvPr id="2584" name="Google Shape;2584;p10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0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0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0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0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0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0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0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0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0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4" name="Google Shape;2594;p104"/>
          <p:cNvSpPr/>
          <p:nvPr/>
        </p:nvSpPr>
        <p:spPr>
          <a:xfrm>
            <a:off x="5154725" y="3765225"/>
            <a:ext cx="3651600" cy="1224300"/>
          </a:xfrm>
          <a:prstGeom prst="wedgeRoundRectCallout">
            <a:avLst>
              <a:gd fmla="val -17555" name="adj1"/>
              <a:gd fmla="val -115419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firewall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permette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</a:t>
            </a: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forwarding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del traffico tra gli spokes.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Siamo in grado di stabilire una connessione soltanto sulla porta 80 dal central node perché il firewall su CE-A1 realizza il forwarding solo per il traffico iniziato da LAN-A1.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Per questo motivo il testing non è presente, potendo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 stabilire la connessione hostA1 -&gt; central node per tutto il traffico.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595" name="Google Shape;2595;p104"/>
          <p:cNvSpPr/>
          <p:nvPr/>
        </p:nvSpPr>
        <p:spPr>
          <a:xfrm rot="410">
            <a:off x="306025" y="3471675"/>
            <a:ext cx="2514300" cy="293400"/>
          </a:xfrm>
          <a:prstGeom prst="wedgeRectCallout">
            <a:avLst>
              <a:gd fmla="val 41718" name="adj1"/>
              <a:gd fmla="val 227173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10.23.0.2 80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96" name="Google Shape;2596;p104"/>
          <p:cNvSpPr/>
          <p:nvPr/>
        </p:nvSpPr>
        <p:spPr>
          <a:xfrm rot="334">
            <a:off x="5721250" y="898750"/>
            <a:ext cx="3085200" cy="293400"/>
          </a:xfrm>
          <a:prstGeom prst="wedgeRectCallout">
            <a:avLst>
              <a:gd fmla="val -104163" name="adj1"/>
              <a:gd fmla="val 101436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-v -lp 80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97" name="Google Shape;2597;p104"/>
          <p:cNvPicPr preferRelativeResize="0"/>
          <p:nvPr/>
        </p:nvPicPr>
        <p:blipFill rotWithShape="1">
          <a:blip r:embed="rId4">
            <a:alphaModFix/>
          </a:blip>
          <a:srcRect b="7561" l="1872" r="70631" t="69523"/>
          <a:stretch/>
        </p:blipFill>
        <p:spPr>
          <a:xfrm>
            <a:off x="306025" y="2788525"/>
            <a:ext cx="2514299" cy="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104"/>
          <p:cNvPicPr preferRelativeResize="0"/>
          <p:nvPr/>
        </p:nvPicPr>
        <p:blipFill rotWithShape="1">
          <a:blip r:embed="rId5">
            <a:alphaModFix/>
          </a:blip>
          <a:srcRect b="0" l="10139" r="11625" t="11473"/>
          <a:stretch/>
        </p:blipFill>
        <p:spPr>
          <a:xfrm>
            <a:off x="5721238" y="1192325"/>
            <a:ext cx="3085075" cy="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9" name="Google Shape;2599;p104"/>
          <p:cNvSpPr/>
          <p:nvPr/>
        </p:nvSpPr>
        <p:spPr>
          <a:xfrm>
            <a:off x="2594775" y="2890925"/>
            <a:ext cx="3722700" cy="1508800"/>
          </a:xfrm>
          <a:custGeom>
            <a:rect b="b" l="l" r="r" t="t"/>
            <a:pathLst>
              <a:path extrusionOk="0" h="60352" w="148908">
                <a:moveTo>
                  <a:pt x="0" y="60352"/>
                </a:moveTo>
                <a:lnTo>
                  <a:pt x="9964" y="45741"/>
                </a:lnTo>
                <a:lnTo>
                  <a:pt x="37087" y="12033"/>
                </a:lnTo>
                <a:lnTo>
                  <a:pt x="72599" y="12914"/>
                </a:lnTo>
                <a:lnTo>
                  <a:pt x="84633" y="14675"/>
                </a:lnTo>
                <a:lnTo>
                  <a:pt x="109286" y="24947"/>
                </a:lnTo>
                <a:lnTo>
                  <a:pt x="116917" y="28176"/>
                </a:lnTo>
                <a:lnTo>
                  <a:pt x="122097" y="22276"/>
                </a:lnTo>
                <a:lnTo>
                  <a:pt x="148908" y="0"/>
                </a:lnTo>
              </a:path>
            </a:pathLst>
          </a:custGeom>
          <a:noFill/>
          <a:ln cap="flat" cmpd="sng" w="28575">
            <a:solidFill>
              <a:srgbClr val="FF6B65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600" name="Google Shape;2600;p104"/>
          <p:cNvSpPr/>
          <p:nvPr/>
        </p:nvSpPr>
        <p:spPr>
          <a:xfrm>
            <a:off x="4579325" y="2952450"/>
            <a:ext cx="1680563" cy="643758"/>
          </a:xfrm>
          <a:custGeom>
            <a:rect b="b" l="l" r="r" t="t"/>
            <a:pathLst>
              <a:path extrusionOk="0" h="23016" w="67364">
                <a:moveTo>
                  <a:pt x="67364" y="0"/>
                </a:moveTo>
                <a:lnTo>
                  <a:pt x="37190" y="23016"/>
                </a:lnTo>
                <a:lnTo>
                  <a:pt x="6315" y="10806"/>
                </a:lnTo>
                <a:lnTo>
                  <a:pt x="0" y="9262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601" name="Google Shape;2601;p104"/>
          <p:cNvSpPr/>
          <p:nvPr/>
        </p:nvSpPr>
        <p:spPr>
          <a:xfrm>
            <a:off x="4615700" y="1364825"/>
            <a:ext cx="382425" cy="1870025"/>
          </a:xfrm>
          <a:custGeom>
            <a:rect b="b" l="l" r="r" t="t"/>
            <a:pathLst>
              <a:path extrusionOk="0" h="74801" w="15297">
                <a:moveTo>
                  <a:pt x="0" y="74801"/>
                </a:moveTo>
                <a:lnTo>
                  <a:pt x="561" y="9964"/>
                </a:lnTo>
                <a:lnTo>
                  <a:pt x="6315" y="5894"/>
                </a:lnTo>
                <a:lnTo>
                  <a:pt x="15297" y="0"/>
                </a:lnTo>
              </a:path>
            </a:pathLst>
          </a:custGeom>
          <a:noFill/>
          <a:ln cap="flat" cmpd="sng" w="28575">
            <a:solidFill>
              <a:srgbClr val="4DD0E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105"/>
          <p:cNvSpPr/>
          <p:nvPr/>
        </p:nvSpPr>
        <p:spPr>
          <a:xfrm rot="867070">
            <a:off x="84868" y="313652"/>
            <a:ext cx="4896751" cy="4292248"/>
          </a:xfrm>
          <a:custGeom>
            <a:rect b="b" l="l" r="r" t="t"/>
            <a:pathLst>
              <a:path extrusionOk="0" h="19665" w="21945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05"/>
          <p:cNvSpPr txBox="1"/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MACsec</a:t>
            </a:r>
            <a:endParaRPr/>
          </a:p>
        </p:txBody>
      </p:sp>
      <p:sp>
        <p:nvSpPr>
          <p:cNvPr id="2608" name="Google Shape;2608;p105"/>
          <p:cNvSpPr txBox="1"/>
          <p:nvPr>
            <p:ph idx="2" type="title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609" name="Google Shape;2609;p105"/>
          <p:cNvSpPr txBox="1"/>
          <p:nvPr>
            <p:ph idx="1" type="subTitle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Implementazione canale di comunicazione sicuro attraverso protocollo MACsec</a:t>
            </a:r>
            <a:endParaRPr/>
          </a:p>
        </p:txBody>
      </p:sp>
      <p:grpSp>
        <p:nvGrpSpPr>
          <p:cNvPr id="2610" name="Google Shape;2610;p105"/>
          <p:cNvGrpSpPr/>
          <p:nvPr/>
        </p:nvGrpSpPr>
        <p:grpSpPr>
          <a:xfrm flipH="1" rot="10800000">
            <a:off x="6323493" y="404394"/>
            <a:ext cx="4210803" cy="748080"/>
            <a:chOff x="6135243" y="693226"/>
            <a:chExt cx="4210803" cy="748080"/>
          </a:xfrm>
        </p:grpSpPr>
        <p:sp>
          <p:nvSpPr>
            <p:cNvPr id="2611" name="Google Shape;2611;p10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0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0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0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5" name="Google Shape;2615;p105"/>
          <p:cNvSpPr txBox="1"/>
          <p:nvPr>
            <p:ph idx="12" type="sldNum"/>
          </p:nvPr>
        </p:nvSpPr>
        <p:spPr>
          <a:xfrm>
            <a:off x="4297659" y="470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6" name="Google Shape;2616;p105"/>
          <p:cNvPicPr preferRelativeResize="0"/>
          <p:nvPr/>
        </p:nvPicPr>
        <p:blipFill rotWithShape="1">
          <a:blip r:embed="rId3">
            <a:alphaModFix/>
          </a:blip>
          <a:srcRect b="20189" l="6886" r="5162" t="28943"/>
          <a:stretch/>
        </p:blipFill>
        <p:spPr>
          <a:xfrm>
            <a:off x="770812" y="1621963"/>
            <a:ext cx="3291240" cy="1829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00" y="2840574"/>
            <a:ext cx="867224" cy="83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106"/>
          <p:cNvSpPr txBox="1"/>
          <p:nvPr>
            <p:ph idx="4294967295" type="body"/>
          </p:nvPr>
        </p:nvSpPr>
        <p:spPr>
          <a:xfrm>
            <a:off x="759500" y="1128725"/>
            <a:ext cx="7704000" cy="20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Implementare un canale di comunicazione sicuro tramite protocollo MACsec tra i membri della LAN-A1.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Implementare la distribuzione della Security Association Key tramite MACsec Key Agreement in CAK Static Mode.</a:t>
            </a:r>
            <a:endParaRPr/>
          </a:p>
        </p:txBody>
      </p:sp>
      <p:sp>
        <p:nvSpPr>
          <p:cNvPr id="2623" name="Google Shape;2623;p106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</a:t>
            </a:r>
            <a:endParaRPr/>
          </a:p>
        </p:txBody>
      </p:sp>
      <p:grpSp>
        <p:nvGrpSpPr>
          <p:cNvPr id="2624" name="Google Shape;2624;p106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625" name="Google Shape;2625;p10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0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0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0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9" name="Google Shape;2629;p106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05. MACsec</a:t>
            </a:r>
            <a:endParaRPr sz="2000"/>
          </a:p>
        </p:txBody>
      </p:sp>
      <p:grpSp>
        <p:nvGrpSpPr>
          <p:cNvPr id="2630" name="Google Shape;2630;p106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2631" name="Google Shape;2631;p10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0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0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0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0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0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0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0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0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0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1" name="Google Shape;2641;p106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107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</a:t>
            </a:r>
            <a:endParaRPr/>
          </a:p>
        </p:txBody>
      </p:sp>
      <p:grpSp>
        <p:nvGrpSpPr>
          <p:cNvPr id="2647" name="Google Shape;2647;p107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648" name="Google Shape;2648;p107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07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07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07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2" name="Google Shape;2652;p107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05. MACsec</a:t>
            </a:r>
            <a:endParaRPr sz="2000"/>
          </a:p>
        </p:txBody>
      </p:sp>
      <p:grpSp>
        <p:nvGrpSpPr>
          <p:cNvPr id="2653" name="Google Shape;2653;p107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2654" name="Google Shape;2654;p10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0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0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0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0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0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0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0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0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0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4" name="Google Shape;2664;p107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5" name="Google Shape;266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525" y="877838"/>
            <a:ext cx="3205912" cy="385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6" name="Google Shape;2666;p107"/>
          <p:cNvGrpSpPr/>
          <p:nvPr/>
        </p:nvGrpSpPr>
        <p:grpSpPr>
          <a:xfrm>
            <a:off x="305025" y="965288"/>
            <a:ext cx="3243300" cy="2916237"/>
            <a:chOff x="5302575" y="926775"/>
            <a:chExt cx="3243300" cy="2916237"/>
          </a:xfrm>
        </p:grpSpPr>
        <p:sp>
          <p:nvSpPr>
            <p:cNvPr id="2667" name="Google Shape;2667;p107"/>
            <p:cNvSpPr/>
            <p:nvPr/>
          </p:nvSpPr>
          <p:spPr>
            <a:xfrm>
              <a:off x="5302575" y="2996112"/>
              <a:ext cx="3243300" cy="8469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Electrolize"/>
                  <a:ea typeface="Electrolize"/>
                  <a:cs typeface="Electrolize"/>
                  <a:sym typeface="Electrolize"/>
                </a:rPr>
                <a:t>Specifichiamo il nome dell’interfaccia virtuale che realizzerà il canale sicuro e l’interfaccia fisica da cui è ospitata.</a:t>
              </a:r>
              <a:endParaRPr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endParaRPr>
            </a:p>
          </p:txBody>
        </p:sp>
        <p:sp>
          <p:nvSpPr>
            <p:cNvPr id="2668" name="Google Shape;2668;p107"/>
            <p:cNvSpPr/>
            <p:nvPr/>
          </p:nvSpPr>
          <p:spPr>
            <a:xfrm>
              <a:off x="5302575" y="926775"/>
              <a:ext cx="3243300" cy="2195400"/>
            </a:xfrm>
            <a:prstGeom prst="wedgeRectCallout">
              <a:avLst>
                <a:gd fmla="val 73167" name="adj1"/>
                <a:gd fmla="val 17659" name="adj2"/>
              </a:avLst>
            </a:prstGeom>
            <a:solidFill>
              <a:srgbClr val="302F2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## MACsec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nmcli connection del macsec-connection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nmcli connection add type macsec \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con-name 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macsec-connection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\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ifname 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macsec0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\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connection.autoconnect no \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macsec.parent 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enp0s8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\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macsec.mode psk \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macsec.mka-cak $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MKA_CKA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\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macsec.mka-cak-flags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\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macsec.mka-ckn $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MKA_CKN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\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ipv4.method manual \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ipv4.addresses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10.23.0.1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24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nmcli connection up macsec-connection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669" name="Google Shape;2669;p107"/>
          <p:cNvSpPr/>
          <p:nvPr/>
        </p:nvSpPr>
        <p:spPr>
          <a:xfrm>
            <a:off x="5817125" y="1578050"/>
            <a:ext cx="3205800" cy="731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Connectivity Association Key e Connectivity Key Name per la realizzazione del Key Agreement in CAK Static Mode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670" name="Google Shape;2670;p107"/>
          <p:cNvSpPr/>
          <p:nvPr/>
        </p:nvSpPr>
        <p:spPr>
          <a:xfrm>
            <a:off x="5817125" y="1196750"/>
            <a:ext cx="3205800" cy="492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MKA_CKA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=aaaabbbbccccdddd1234567812345678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MKA_CKN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=00001111222233334444555566667777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108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</a:t>
            </a:r>
            <a:endParaRPr/>
          </a:p>
        </p:txBody>
      </p:sp>
      <p:grpSp>
        <p:nvGrpSpPr>
          <p:cNvPr id="2676" name="Google Shape;2676;p108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677" name="Google Shape;2677;p10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0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0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0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1" name="Google Shape;2681;p108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05. MACsec</a:t>
            </a:r>
            <a:endParaRPr sz="2000"/>
          </a:p>
        </p:txBody>
      </p:sp>
      <p:grpSp>
        <p:nvGrpSpPr>
          <p:cNvPr id="2682" name="Google Shape;2682;p108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2683" name="Google Shape;2683;p10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0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0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0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0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0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0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0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0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0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3" name="Google Shape;2693;p108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4" name="Google Shape;269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525" y="877838"/>
            <a:ext cx="3205912" cy="38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108"/>
          <p:cNvSpPr/>
          <p:nvPr/>
        </p:nvSpPr>
        <p:spPr>
          <a:xfrm>
            <a:off x="73450" y="1526638"/>
            <a:ext cx="3243300" cy="2195400"/>
          </a:xfrm>
          <a:prstGeom prst="wedgeRectCallout">
            <a:avLst>
              <a:gd fmla="val 59268" name="adj1"/>
              <a:gd fmla="val -5102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## MACsec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nmcli connection del macsec-connection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nmcli connection add type macsec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con-name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macsec-connection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ifname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macsec0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connection.autoconnect no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macsec.parent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enp0s3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macsec.mode psk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macsec.mka-cak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MKA_CKA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macsec.mka-cak-flags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macsec.mka-ckn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MKA_CKN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ipv4.method manual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ipv4.addresses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nmcli connection up macsec-connection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96" name="Google Shape;2696;p108"/>
          <p:cNvSpPr/>
          <p:nvPr/>
        </p:nvSpPr>
        <p:spPr>
          <a:xfrm>
            <a:off x="5817125" y="1196750"/>
            <a:ext cx="3205800" cy="492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MKA_CKA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=aaaabbbbccccdddd1234567812345678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MKA_CKN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=00001111222233334444555566667777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97" name="Google Shape;2697;p108"/>
          <p:cNvSpPr/>
          <p:nvPr/>
        </p:nvSpPr>
        <p:spPr>
          <a:xfrm>
            <a:off x="5779625" y="1896563"/>
            <a:ext cx="3243300" cy="2195400"/>
          </a:xfrm>
          <a:prstGeom prst="wedgeRectCallout">
            <a:avLst>
              <a:gd fmla="val -73912" name="adj1"/>
              <a:gd fmla="val -7088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## MACsec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nmcli connection del macsec-connection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nmcli connection add type macsec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con-name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macsec-connection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ifname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macsec0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connection.autoconnect no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macsec.parent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enp0s3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macsec.mode psk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macsec.mka-cak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MKA_CKA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macsec.mka-cak-flags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macsec.mka-ckn $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MKA_CKN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ipv4.method manual \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ipv4.addresses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nmcli connection up macsec-connection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7"/>
          <p:cNvSpPr txBox="1"/>
          <p:nvPr>
            <p:ph idx="4294967295" type="body"/>
          </p:nvPr>
        </p:nvSpPr>
        <p:spPr>
          <a:xfrm>
            <a:off x="683300" y="990125"/>
            <a:ext cx="77040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Il sistema autonomo AS100 offre connettività ad AS200 e mette a disposizione una BGP/MPLS VPN ad un customer.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Per la realizzazione, è necessario: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Configurare OSPF in AS100 per permettere ai routers di scambiare le rotte interne al sistema autonomo.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Configurare BGP sui PE in AS100 e su RB1 in AS200 per abilitare lo scambio di rotte verso destinazioni esterne tramite eBGP, e distribuirle in AS100 tramite iBGP.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Configurare le tabelle VRF e </a:t>
            </a:r>
            <a:r>
              <a:rPr lang="en"/>
              <a:t>la loro sincronizzazione </a:t>
            </a:r>
            <a:r>
              <a:rPr lang="en"/>
              <a:t>per realizzare la BGP/MPLS VPN con topologia Hub-and-Spoke.</a:t>
            </a:r>
            <a:endParaRPr/>
          </a:p>
        </p:txBody>
      </p:sp>
      <p:sp>
        <p:nvSpPr>
          <p:cNvPr id="625" name="Google Shape;625;p37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</a:t>
            </a:r>
            <a:endParaRPr/>
          </a:p>
        </p:txBody>
      </p:sp>
      <p:grpSp>
        <p:nvGrpSpPr>
          <p:cNvPr id="626" name="Google Shape;626;p37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627" name="Google Shape;627;p37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37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632" name="Google Shape;632;p37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633" name="Google Shape;633;p3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37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109"/>
          <p:cNvSpPr txBox="1"/>
          <p:nvPr>
            <p:ph type="title"/>
          </p:nvPr>
        </p:nvSpPr>
        <p:spPr>
          <a:xfrm>
            <a:off x="44950" y="298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Exchange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703" name="Google Shape;2703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04" name="Google Shape;2704;p109"/>
          <p:cNvGrpSpPr/>
          <p:nvPr/>
        </p:nvGrpSpPr>
        <p:grpSpPr>
          <a:xfrm>
            <a:off x="6159029" y="-647279"/>
            <a:ext cx="5253816" cy="1622108"/>
            <a:chOff x="5092229" y="-180802"/>
            <a:chExt cx="5253816" cy="1622108"/>
          </a:xfrm>
        </p:grpSpPr>
        <p:sp>
          <p:nvSpPr>
            <p:cNvPr id="2705" name="Google Shape;2705;p10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0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0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0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0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0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0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0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0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0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15" name="Google Shape;271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475" y="823887"/>
            <a:ext cx="6304725" cy="25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109"/>
          <p:cNvSpPr/>
          <p:nvPr/>
        </p:nvSpPr>
        <p:spPr>
          <a:xfrm>
            <a:off x="1768300" y="2484025"/>
            <a:ext cx="3796200" cy="729900"/>
          </a:xfrm>
          <a:prstGeom prst="rect">
            <a:avLst/>
          </a:prstGeom>
          <a:noFill/>
          <a:ln cap="flat" cmpd="sng" w="2857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09"/>
          <p:cNvSpPr/>
          <p:nvPr/>
        </p:nvSpPr>
        <p:spPr>
          <a:xfrm>
            <a:off x="4243325" y="893525"/>
            <a:ext cx="1959600" cy="152100"/>
          </a:xfrm>
          <a:prstGeom prst="rect">
            <a:avLst/>
          </a:prstGeom>
          <a:noFill/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09"/>
          <p:cNvSpPr/>
          <p:nvPr/>
        </p:nvSpPr>
        <p:spPr>
          <a:xfrm>
            <a:off x="1344225" y="3490650"/>
            <a:ext cx="2793000" cy="1449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SAK Distribuita all’interno della Security Association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2719" name="Google Shape;2719;p109"/>
          <p:cNvSpPr/>
          <p:nvPr/>
        </p:nvSpPr>
        <p:spPr>
          <a:xfrm>
            <a:off x="3708975" y="3490650"/>
            <a:ext cx="4090800" cy="1449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usr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CE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A1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:/# </a:t>
            </a:r>
            <a:r>
              <a:rPr b="1"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ip macsec show</a:t>
            </a:r>
            <a:endParaRPr b="1"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macsec0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protect on validate strict sc off sa off encrypt on 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cipher suite: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GCM-AES-128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using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ICV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length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TXSC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0800279ebb670001 on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SA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35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state on, key 1644879dccd14b006a6720fa01000000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RXSC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0800279ebb670001, state on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47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state on, key 1644879dccd14b006a6720fa01000000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RXSC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0800279ebb670001, state on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PN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29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state on, key 1644879dccd14b006a6720fa01000000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110"/>
          <p:cNvSpPr txBox="1"/>
          <p:nvPr>
            <p:ph type="title"/>
          </p:nvPr>
        </p:nvSpPr>
        <p:spPr>
          <a:xfrm>
            <a:off x="720000" y="535000"/>
            <a:ext cx="77040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TEST CONFIGURAZIONE MACsec</a:t>
            </a:r>
            <a:endParaRPr sz="4300"/>
          </a:p>
        </p:txBody>
      </p:sp>
      <p:sp>
        <p:nvSpPr>
          <p:cNvPr id="2725" name="Google Shape;2725;p110"/>
          <p:cNvSpPr txBox="1"/>
          <p:nvPr>
            <p:ph idx="1" type="body"/>
          </p:nvPr>
        </p:nvSpPr>
        <p:spPr>
          <a:xfrm>
            <a:off x="720000" y="1360025"/>
            <a:ext cx="77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 testare la configurazione MACsec sono stati effettuati i seguenti test: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6" name="Google Shape;2726;p110"/>
          <p:cNvSpPr txBox="1"/>
          <p:nvPr>
            <p:ph idx="12" type="sldNum"/>
          </p:nvPr>
        </p:nvSpPr>
        <p:spPr>
          <a:xfrm>
            <a:off x="4339784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7" name="Google Shape;272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300" y="1723875"/>
            <a:ext cx="3687050" cy="32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110"/>
          <p:cNvSpPr txBox="1"/>
          <p:nvPr/>
        </p:nvSpPr>
        <p:spPr>
          <a:xfrm>
            <a:off x="720000" y="1753625"/>
            <a:ext cx="447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TEST 1: Ping HostA2 -&gt; HostA1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Ping ICMP verso 10.23.0.2</a:t>
            </a:r>
            <a:endParaRPr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incapsulamento in MACsec Frame</a:t>
            </a:r>
            <a:endParaRPr/>
          </a:p>
        </p:txBody>
      </p:sp>
      <p:sp>
        <p:nvSpPr>
          <p:cNvPr id="2729" name="Google Shape;2729;p110"/>
          <p:cNvSpPr txBox="1"/>
          <p:nvPr/>
        </p:nvSpPr>
        <p:spPr>
          <a:xfrm>
            <a:off x="720000" y="2929900"/>
            <a:ext cx="447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TEST 2: Ping HUB -&gt; LAN-A1 Spoke</a:t>
            </a:r>
            <a:endParaRPr sz="2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lectrolize"/>
              <a:buChar char="●"/>
            </a:pPr>
            <a:r>
              <a:rPr lang="en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Verifica incapsulamento in MACsec Frame all’ingresso della LAN-A1</a:t>
            </a:r>
            <a:endParaRPr/>
          </a:p>
        </p:txBody>
      </p:sp>
      <p:grpSp>
        <p:nvGrpSpPr>
          <p:cNvPr id="2730" name="Google Shape;2730;p110"/>
          <p:cNvGrpSpPr/>
          <p:nvPr/>
        </p:nvGrpSpPr>
        <p:grpSpPr>
          <a:xfrm>
            <a:off x="5370054" y="-133398"/>
            <a:ext cx="5253816" cy="1622108"/>
            <a:chOff x="5092229" y="-180802"/>
            <a:chExt cx="5253816" cy="1622108"/>
          </a:xfrm>
        </p:grpSpPr>
        <p:sp>
          <p:nvSpPr>
            <p:cNvPr id="2731" name="Google Shape;2731;p11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1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1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1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1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1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1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1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1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1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1" name="Google Shape;2741;p110"/>
          <p:cNvSpPr/>
          <p:nvPr/>
        </p:nvSpPr>
        <p:spPr>
          <a:xfrm>
            <a:off x="559552" y="4825678"/>
            <a:ext cx="332042" cy="337481"/>
          </a:xfrm>
          <a:custGeom>
            <a:rect b="b" l="l" r="r" t="t"/>
            <a:pathLst>
              <a:path extrusionOk="0" h="4840" w="4762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2" name="Google Shape;2742;p110"/>
          <p:cNvGrpSpPr/>
          <p:nvPr/>
        </p:nvGrpSpPr>
        <p:grpSpPr>
          <a:xfrm>
            <a:off x="-228478" y="4602572"/>
            <a:ext cx="693340" cy="693340"/>
            <a:chOff x="3601710" y="-660170"/>
            <a:chExt cx="888556" cy="888556"/>
          </a:xfrm>
        </p:grpSpPr>
        <p:sp>
          <p:nvSpPr>
            <p:cNvPr id="2743" name="Google Shape;2743;p110"/>
            <p:cNvSpPr/>
            <p:nvPr/>
          </p:nvSpPr>
          <p:spPr>
            <a:xfrm>
              <a:off x="3633613" y="-585997"/>
              <a:ext cx="838601" cy="740210"/>
            </a:xfrm>
            <a:custGeom>
              <a:rect b="b" l="l" r="r" t="t"/>
              <a:pathLst>
                <a:path extrusionOk="0" h="8283" w="9384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10"/>
            <p:cNvSpPr/>
            <p:nvPr/>
          </p:nvSpPr>
          <p:spPr>
            <a:xfrm>
              <a:off x="3823514" y="8558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10"/>
            <p:cNvSpPr/>
            <p:nvPr/>
          </p:nvSpPr>
          <p:spPr>
            <a:xfrm>
              <a:off x="3608681" y="-138993"/>
              <a:ext cx="145576" cy="163627"/>
            </a:xfrm>
            <a:custGeom>
              <a:rect b="b" l="l" r="r" t="t"/>
              <a:pathLst>
                <a:path extrusionOk="0" h="1831" w="1629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10"/>
            <p:cNvSpPr/>
            <p:nvPr/>
          </p:nvSpPr>
          <p:spPr>
            <a:xfrm>
              <a:off x="3601710" y="-438366"/>
              <a:ext cx="142895" cy="163627"/>
            </a:xfrm>
            <a:custGeom>
              <a:rect b="b" l="l" r="r" t="t"/>
              <a:pathLst>
                <a:path extrusionOk="0" h="1831" w="1599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10"/>
            <p:cNvSpPr/>
            <p:nvPr/>
          </p:nvSpPr>
          <p:spPr>
            <a:xfrm>
              <a:off x="3805462" y="-653199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10"/>
            <p:cNvSpPr/>
            <p:nvPr/>
          </p:nvSpPr>
          <p:spPr>
            <a:xfrm>
              <a:off x="4104835" y="-660170"/>
              <a:ext cx="163627" cy="144235"/>
            </a:xfrm>
            <a:custGeom>
              <a:rect b="b" l="l" r="r" t="t"/>
              <a:pathLst>
                <a:path extrusionOk="0" h="1614" w="1831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10"/>
            <p:cNvSpPr/>
            <p:nvPr/>
          </p:nvSpPr>
          <p:spPr>
            <a:xfrm>
              <a:off x="4339061" y="-454988"/>
              <a:ext cx="145665" cy="162197"/>
            </a:xfrm>
            <a:custGeom>
              <a:rect b="b" l="l" r="r" t="t"/>
              <a:pathLst>
                <a:path extrusionOk="0" h="1815" w="163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10"/>
            <p:cNvSpPr/>
            <p:nvPr/>
          </p:nvSpPr>
          <p:spPr>
            <a:xfrm>
              <a:off x="4346031" y="-155615"/>
              <a:ext cx="144235" cy="162197"/>
            </a:xfrm>
            <a:custGeom>
              <a:rect b="b" l="l" r="r" t="t"/>
              <a:pathLst>
                <a:path extrusionOk="0" h="1815" w="1614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10"/>
            <p:cNvSpPr/>
            <p:nvPr/>
          </p:nvSpPr>
          <p:spPr>
            <a:xfrm>
              <a:off x="4122887" y="78611"/>
              <a:ext cx="162197" cy="142805"/>
            </a:xfrm>
            <a:custGeom>
              <a:rect b="b" l="l" r="r" t="t"/>
              <a:pathLst>
                <a:path extrusionOk="0" h="1598" w="1815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10"/>
            <p:cNvSpPr/>
            <p:nvPr/>
          </p:nvSpPr>
          <p:spPr>
            <a:xfrm>
              <a:off x="3928786" y="-339975"/>
              <a:ext cx="231634" cy="249596"/>
            </a:xfrm>
            <a:custGeom>
              <a:rect b="b" l="l" r="r" t="t"/>
              <a:pathLst>
                <a:path extrusionOk="0" h="2793" w="2592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111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1: Ping HostA1 -&gt; HostA2</a:t>
            </a:r>
            <a:endParaRPr/>
          </a:p>
        </p:txBody>
      </p:sp>
      <p:grpSp>
        <p:nvGrpSpPr>
          <p:cNvPr id="2758" name="Google Shape;2758;p111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759" name="Google Shape;2759;p11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1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1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1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3" name="Google Shape;2763;p111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05. MACsec</a:t>
            </a:r>
            <a:endParaRPr sz="2000"/>
          </a:p>
        </p:txBody>
      </p:sp>
      <p:grpSp>
        <p:nvGrpSpPr>
          <p:cNvPr id="2764" name="Google Shape;2764;p111"/>
          <p:cNvGrpSpPr/>
          <p:nvPr/>
        </p:nvGrpSpPr>
        <p:grpSpPr>
          <a:xfrm>
            <a:off x="5549429" y="-723479"/>
            <a:ext cx="5253816" cy="1622108"/>
            <a:chOff x="5092229" y="-180802"/>
            <a:chExt cx="5253816" cy="1622108"/>
          </a:xfrm>
        </p:grpSpPr>
        <p:sp>
          <p:nvSpPr>
            <p:cNvPr id="2765" name="Google Shape;2765;p11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1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1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1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1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1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1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1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1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1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5" name="Google Shape;2775;p111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6" name="Google Shape;277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525" y="877838"/>
            <a:ext cx="3205912" cy="38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7" name="Google Shape;2777;p111"/>
          <p:cNvSpPr/>
          <p:nvPr/>
        </p:nvSpPr>
        <p:spPr>
          <a:xfrm>
            <a:off x="2056000" y="947300"/>
            <a:ext cx="1143000" cy="284700"/>
          </a:xfrm>
          <a:prstGeom prst="wedgeRectCallout">
            <a:avLst>
              <a:gd fmla="val 70431" name="adj1"/>
              <a:gd fmla="val 14901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10.23.0.3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778" name="Google Shape;2778;p111"/>
          <p:cNvCxnSpPr>
            <a:stCxn id="2779" idx="0"/>
          </p:cNvCxnSpPr>
          <p:nvPr/>
        </p:nvCxnSpPr>
        <p:spPr>
          <a:xfrm rot="10800000">
            <a:off x="4527019" y="1636207"/>
            <a:ext cx="1501200" cy="1338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779" name="Google Shape;2779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420" y="2974207"/>
            <a:ext cx="5085599" cy="96686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80" name="Google Shape;2780;p111"/>
          <p:cNvSpPr/>
          <p:nvPr/>
        </p:nvSpPr>
        <p:spPr>
          <a:xfrm>
            <a:off x="3669925" y="1487625"/>
            <a:ext cx="1220950" cy="329813"/>
          </a:xfrm>
          <a:custGeom>
            <a:rect b="b" l="l" r="r" t="t"/>
            <a:pathLst>
              <a:path extrusionOk="0" h="15197" w="48838">
                <a:moveTo>
                  <a:pt x="0" y="1964"/>
                </a:moveTo>
                <a:cubicBezTo>
                  <a:pt x="4163" y="4163"/>
                  <a:pt x="16840" y="15483"/>
                  <a:pt x="24980" y="15156"/>
                </a:cubicBezTo>
                <a:cubicBezTo>
                  <a:pt x="33120" y="14829"/>
                  <a:pt x="44862" y="2526"/>
                  <a:pt x="48838" y="0"/>
                </a:cubicBez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112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1: Ping HostA1 -&gt; HostA2</a:t>
            </a:r>
            <a:endParaRPr/>
          </a:p>
        </p:txBody>
      </p:sp>
      <p:grpSp>
        <p:nvGrpSpPr>
          <p:cNvPr id="2786" name="Google Shape;2786;p112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787" name="Google Shape;2787;p112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1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1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1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1" name="Google Shape;2791;p112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05. MACsec</a:t>
            </a:r>
            <a:endParaRPr sz="2000"/>
          </a:p>
        </p:txBody>
      </p:sp>
      <p:grpSp>
        <p:nvGrpSpPr>
          <p:cNvPr id="2792" name="Google Shape;2792;p112"/>
          <p:cNvGrpSpPr/>
          <p:nvPr/>
        </p:nvGrpSpPr>
        <p:grpSpPr>
          <a:xfrm>
            <a:off x="5549429" y="-723479"/>
            <a:ext cx="5253816" cy="1622108"/>
            <a:chOff x="5092229" y="-180802"/>
            <a:chExt cx="5253816" cy="1622108"/>
          </a:xfrm>
        </p:grpSpPr>
        <p:sp>
          <p:nvSpPr>
            <p:cNvPr id="2793" name="Google Shape;2793;p11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1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1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1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1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1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1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1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1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1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3" name="Google Shape;2803;p112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4" name="Google Shape;280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525" y="877838"/>
            <a:ext cx="3205912" cy="38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5" name="Google Shape;2805;p112"/>
          <p:cNvSpPr/>
          <p:nvPr/>
        </p:nvSpPr>
        <p:spPr>
          <a:xfrm>
            <a:off x="3669925" y="1487625"/>
            <a:ext cx="1220950" cy="329813"/>
          </a:xfrm>
          <a:custGeom>
            <a:rect b="b" l="l" r="r" t="t"/>
            <a:pathLst>
              <a:path extrusionOk="0" h="15197" w="48838">
                <a:moveTo>
                  <a:pt x="0" y="1964"/>
                </a:moveTo>
                <a:cubicBezTo>
                  <a:pt x="4163" y="4163"/>
                  <a:pt x="16840" y="15483"/>
                  <a:pt x="24980" y="15156"/>
                </a:cubicBezTo>
                <a:cubicBezTo>
                  <a:pt x="33120" y="14829"/>
                  <a:pt x="44862" y="2526"/>
                  <a:pt x="48838" y="0"/>
                </a:cubicBez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806" name="Google Shape;2806;p112"/>
          <p:cNvSpPr/>
          <p:nvPr/>
        </p:nvSpPr>
        <p:spPr>
          <a:xfrm>
            <a:off x="2056000" y="947300"/>
            <a:ext cx="1143000" cy="284700"/>
          </a:xfrm>
          <a:prstGeom prst="wedgeRectCallout">
            <a:avLst>
              <a:gd fmla="val 70431" name="adj1"/>
              <a:gd fmla="val 149012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10.23.0.3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07" name="Google Shape;2807;p112"/>
          <p:cNvSpPr/>
          <p:nvPr/>
        </p:nvSpPr>
        <p:spPr>
          <a:xfrm>
            <a:off x="4968000" y="1926462"/>
            <a:ext cx="4112100" cy="1497000"/>
          </a:xfrm>
          <a:prstGeom prst="wedgeRectCallout">
            <a:avLst>
              <a:gd fmla="val -46119" name="adj1"/>
              <a:gd fmla="val -82083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tcpdump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-i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enp0s3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0x0000: 2c00 0000 0034 0800 2785 90e2 0001 1773 ,....4..'......s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0x0010: 093e 8fc2 321a 2d29 c367 00f1 e0dd 5a99 ....2.-).g....Z.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0x0020: fc58 aeal 0d9e aae4 67bd f7eb 2bb0 be8a .X......g...+...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0x0030: c0a6 141c efbl 7f2e 9d04 110c ac89 dda4 ................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0x0040: ca8e f9ce 1718 b461 f979 b569 57a0 690d .......a.y.iw.i.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0x0050: a33d 61ed b6ed 392a b8c9 6d3c 0774 4076 .=a...9*..m&lt;.t@v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0x0060: 10c1 592f d61d a971 3624 40d5 5a92 c10d ..Y/...q6$@.Z...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0x0070: b800 4b13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08" name="Google Shape;2808;p112"/>
          <p:cNvSpPr/>
          <p:nvPr/>
        </p:nvSpPr>
        <p:spPr>
          <a:xfrm>
            <a:off x="84700" y="3490588"/>
            <a:ext cx="5085600" cy="617400"/>
          </a:xfrm>
          <a:prstGeom prst="wedgeRectCallout">
            <a:avLst>
              <a:gd fmla="val 43349" name="adj1"/>
              <a:gd fmla="val -35655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tcpdump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-i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macsec0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00:05:30.528847 IP 10.23.0.2 &gt; 10.23.0.3: ICMP echo request, id 9, seq 1,  length 64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00:05:30.528879 IP 10.23.0.3 &gt; 10.23.0.2: ICMP echo reply, id 9, seq 1,  length 64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113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2: Ping HUB -&gt; LAN-A1 Spoke </a:t>
            </a:r>
            <a:endParaRPr/>
          </a:p>
        </p:txBody>
      </p:sp>
      <p:grpSp>
        <p:nvGrpSpPr>
          <p:cNvPr id="2814" name="Google Shape;2814;p113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2815" name="Google Shape;2815;p11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1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1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1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9" name="Google Shape;2819;p113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05. MACsec</a:t>
            </a:r>
            <a:endParaRPr sz="2000"/>
          </a:p>
        </p:txBody>
      </p:sp>
      <p:grpSp>
        <p:nvGrpSpPr>
          <p:cNvPr id="2820" name="Google Shape;2820;p113"/>
          <p:cNvGrpSpPr/>
          <p:nvPr/>
        </p:nvGrpSpPr>
        <p:grpSpPr>
          <a:xfrm>
            <a:off x="5549429" y="-723479"/>
            <a:ext cx="5253816" cy="1622108"/>
            <a:chOff x="5092229" y="-180802"/>
            <a:chExt cx="5253816" cy="1622108"/>
          </a:xfrm>
        </p:grpSpPr>
        <p:sp>
          <p:nvSpPr>
            <p:cNvPr id="2821" name="Google Shape;2821;p11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1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1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1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1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1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1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1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1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1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1" name="Google Shape;2831;p113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2" name="Google Shape;283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383" y="939963"/>
            <a:ext cx="5461842" cy="36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3" name="Google Shape;2833;p113"/>
          <p:cNvSpPr/>
          <p:nvPr/>
        </p:nvSpPr>
        <p:spPr>
          <a:xfrm>
            <a:off x="3658025" y="1542025"/>
            <a:ext cx="2811350" cy="2702200"/>
          </a:xfrm>
          <a:custGeom>
            <a:rect b="b" l="l" r="r" t="t"/>
            <a:pathLst>
              <a:path extrusionOk="0" h="108088" w="112454">
                <a:moveTo>
                  <a:pt x="112454" y="76993"/>
                </a:moveTo>
                <a:cubicBezTo>
                  <a:pt x="110378" y="78590"/>
                  <a:pt x="104734" y="82956"/>
                  <a:pt x="99995" y="86577"/>
                </a:cubicBezTo>
                <a:cubicBezTo>
                  <a:pt x="95256" y="90198"/>
                  <a:pt x="88494" y="95150"/>
                  <a:pt x="84021" y="98717"/>
                </a:cubicBezTo>
                <a:cubicBezTo>
                  <a:pt x="79548" y="102284"/>
                  <a:pt x="82051" y="108833"/>
                  <a:pt x="73159" y="107981"/>
                </a:cubicBezTo>
                <a:cubicBezTo>
                  <a:pt x="64267" y="107129"/>
                  <a:pt x="38496" y="98823"/>
                  <a:pt x="30669" y="93605"/>
                </a:cubicBezTo>
                <a:cubicBezTo>
                  <a:pt x="22842" y="88387"/>
                  <a:pt x="26889" y="88973"/>
                  <a:pt x="26197" y="76673"/>
                </a:cubicBezTo>
                <a:cubicBezTo>
                  <a:pt x="25505" y="64373"/>
                  <a:pt x="28380" y="31415"/>
                  <a:pt x="26516" y="19807"/>
                </a:cubicBezTo>
                <a:cubicBezTo>
                  <a:pt x="24652" y="8200"/>
                  <a:pt x="19434" y="10329"/>
                  <a:pt x="15015" y="7028"/>
                </a:cubicBezTo>
                <a:cubicBezTo>
                  <a:pt x="10596" y="3727"/>
                  <a:pt x="2503" y="1171"/>
                  <a:pt x="0" y="0"/>
                </a:cubicBezTo>
              </a:path>
            </a:pathLst>
          </a:custGeom>
          <a:noFill/>
          <a:ln cap="flat" cmpd="sng" w="38100">
            <a:solidFill>
              <a:srgbClr val="4DD0E1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2834" name="Google Shape;283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50" y="3402025"/>
            <a:ext cx="5684374" cy="205150"/>
          </a:xfrm>
          <a:prstGeom prst="rect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35" name="Google Shape;2835;p113"/>
          <p:cNvCxnSpPr>
            <a:stCxn id="2834" idx="0"/>
          </p:cNvCxnSpPr>
          <p:nvPr/>
        </p:nvCxnSpPr>
        <p:spPr>
          <a:xfrm flipH="1" rot="10800000">
            <a:off x="3059137" y="2883925"/>
            <a:ext cx="1277400" cy="518100"/>
          </a:xfrm>
          <a:prstGeom prst="straightConnector1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836" name="Google Shape;2836;p113"/>
          <p:cNvPicPr preferRelativeResize="0"/>
          <p:nvPr/>
        </p:nvPicPr>
        <p:blipFill rotWithShape="1">
          <a:blip r:embed="rId5">
            <a:alphaModFix/>
          </a:blip>
          <a:srcRect b="76651" l="0" r="24789" t="0"/>
          <a:stretch/>
        </p:blipFill>
        <p:spPr>
          <a:xfrm>
            <a:off x="134275" y="2469175"/>
            <a:ext cx="3708996" cy="205150"/>
          </a:xfrm>
          <a:prstGeom prst="rect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37" name="Google Shape;2837;p113"/>
          <p:cNvCxnSpPr>
            <a:stCxn id="2836" idx="0"/>
          </p:cNvCxnSpPr>
          <p:nvPr/>
        </p:nvCxnSpPr>
        <p:spPr>
          <a:xfrm flipH="1" rot="10800000">
            <a:off x="1988773" y="1698175"/>
            <a:ext cx="2060100" cy="771000"/>
          </a:xfrm>
          <a:prstGeom prst="straightConnector1">
            <a:avLst/>
          </a:prstGeom>
          <a:noFill/>
          <a:ln cap="flat" cmpd="sng" w="19050">
            <a:solidFill>
              <a:srgbClr val="4DD0E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838" name="Google Shape;2838;p113"/>
          <p:cNvSpPr/>
          <p:nvPr/>
        </p:nvSpPr>
        <p:spPr>
          <a:xfrm>
            <a:off x="5129450" y="2536075"/>
            <a:ext cx="1824600" cy="284700"/>
          </a:xfrm>
          <a:prstGeom prst="wedgeRectCallout">
            <a:avLst>
              <a:gd fmla="val 21917" name="adj1"/>
              <a:gd fmla="val 15847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10.23.0.2 -I 10.123.0.1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39" name="Google Shape;2839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775" y="3226425"/>
            <a:ext cx="423796" cy="3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114"/>
          <p:cNvSpPr/>
          <p:nvPr/>
        </p:nvSpPr>
        <p:spPr>
          <a:xfrm rot="867070">
            <a:off x="84868" y="313652"/>
            <a:ext cx="4896751" cy="4292248"/>
          </a:xfrm>
          <a:custGeom>
            <a:rect b="b" l="l" r="r" t="t"/>
            <a:pathLst>
              <a:path extrusionOk="0" h="19665" w="21945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14"/>
          <p:cNvSpPr txBox="1"/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Antivirus</a:t>
            </a:r>
            <a:endParaRPr/>
          </a:p>
        </p:txBody>
      </p:sp>
      <p:sp>
        <p:nvSpPr>
          <p:cNvPr id="2846" name="Google Shape;2846;p114"/>
          <p:cNvSpPr txBox="1"/>
          <p:nvPr>
            <p:ph idx="2" type="title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47" name="Google Shape;2847;p114"/>
          <p:cNvSpPr txBox="1"/>
          <p:nvPr>
            <p:ph idx="1" type="subTitle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e implementazione di ambienti di analisi per file binari</a:t>
            </a:r>
            <a:endParaRPr/>
          </a:p>
        </p:txBody>
      </p:sp>
      <p:grpSp>
        <p:nvGrpSpPr>
          <p:cNvPr id="2848" name="Google Shape;2848;p114"/>
          <p:cNvGrpSpPr/>
          <p:nvPr/>
        </p:nvGrpSpPr>
        <p:grpSpPr>
          <a:xfrm>
            <a:off x="6587340" y="4253004"/>
            <a:ext cx="300770" cy="54726"/>
            <a:chOff x="4770650" y="685575"/>
            <a:chExt cx="158250" cy="28800"/>
          </a:xfrm>
        </p:grpSpPr>
        <p:sp>
          <p:nvSpPr>
            <p:cNvPr id="2849" name="Google Shape;2849;p114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14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14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2" name="Google Shape;2852;p114"/>
          <p:cNvGrpSpPr/>
          <p:nvPr/>
        </p:nvGrpSpPr>
        <p:grpSpPr>
          <a:xfrm flipH="1" rot="10800000">
            <a:off x="6323493" y="404394"/>
            <a:ext cx="4210803" cy="748080"/>
            <a:chOff x="6135243" y="693226"/>
            <a:chExt cx="4210803" cy="748080"/>
          </a:xfrm>
        </p:grpSpPr>
        <p:sp>
          <p:nvSpPr>
            <p:cNvPr id="2853" name="Google Shape;2853;p11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1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1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1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7" name="Google Shape;2857;p114"/>
          <p:cNvSpPr txBox="1"/>
          <p:nvPr>
            <p:ph idx="12" type="sldNum"/>
          </p:nvPr>
        </p:nvSpPr>
        <p:spPr>
          <a:xfrm>
            <a:off x="4297659" y="470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8" name="Google Shape;285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834550"/>
            <a:ext cx="4875675" cy="32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115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Specifica: Central Node</a:t>
            </a:r>
            <a:endParaRPr/>
          </a:p>
        </p:txBody>
      </p:sp>
      <p:grpSp>
        <p:nvGrpSpPr>
          <p:cNvPr id="2864" name="Google Shape;2864;p115"/>
          <p:cNvGrpSpPr/>
          <p:nvPr/>
        </p:nvGrpSpPr>
        <p:grpSpPr>
          <a:xfrm>
            <a:off x="5802779" y="287757"/>
            <a:ext cx="5053091" cy="435777"/>
            <a:chOff x="5896679" y="4472082"/>
            <a:chExt cx="5053091" cy="435777"/>
          </a:xfrm>
        </p:grpSpPr>
        <p:grpSp>
          <p:nvGrpSpPr>
            <p:cNvPr id="2865" name="Google Shape;2865;p115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2866" name="Google Shape;2866;p115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115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8" name="Google Shape;2868;p115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2869" name="Google Shape;2869;p115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115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1" name="Google Shape;2871;p115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2872" name="Google Shape;2872;p115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115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74" name="Google Shape;2874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5" name="Google Shape;2875;p115"/>
          <p:cNvSpPr/>
          <p:nvPr/>
        </p:nvSpPr>
        <p:spPr>
          <a:xfrm>
            <a:off x="4007900" y="4203175"/>
            <a:ext cx="939300" cy="43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115"/>
          <p:cNvSpPr txBox="1"/>
          <p:nvPr>
            <p:ph idx="7" type="subTitle"/>
          </p:nvPr>
        </p:nvSpPr>
        <p:spPr>
          <a:xfrm>
            <a:off x="3460688" y="3625613"/>
            <a:ext cx="19608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lubuntu</a:t>
            </a:r>
            <a:endParaRPr/>
          </a:p>
        </p:txBody>
      </p:sp>
      <p:sp>
        <p:nvSpPr>
          <p:cNvPr id="2877" name="Google Shape;2877;p115"/>
          <p:cNvSpPr txBox="1"/>
          <p:nvPr>
            <p:ph idx="1" type="subTitle"/>
          </p:nvPr>
        </p:nvSpPr>
        <p:spPr>
          <a:xfrm>
            <a:off x="3460700" y="4001225"/>
            <a:ext cx="19608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Interfaccia enp0s3 connessa con il customer edge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Interfaccia enp0s10 connessa al NAT per scaricare gli eseguibili da internet</a:t>
            </a:r>
            <a:endParaRPr sz="900"/>
          </a:p>
        </p:txBody>
      </p:sp>
      <p:sp>
        <p:nvSpPr>
          <p:cNvPr id="2878" name="Google Shape;2878;p115"/>
          <p:cNvSpPr txBox="1"/>
          <p:nvPr>
            <p:ph idx="4294967295" type="body"/>
          </p:nvPr>
        </p:nvSpPr>
        <p:spPr>
          <a:xfrm>
            <a:off x="675975" y="1135250"/>
            <a:ext cx="77040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central-node nel sito 3 consente di scaricare un eseguibile e di distribuirlo ai vari nodi di test, che analizzeranno/eseguiranno gli eseguibili e forniranno i risultati al nodo centrale.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nodo centrale, dopo aver ricevuto i tre report dai nodi worker, crea un report finale per l'utente, mostrando quali minacce (se presenti) sono state scoperte nel binario.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l’eseguibile risulta pericoloso viene mostrato all’utente un prompt con le minacce rilevate, offrendo la possibilità di tenere o rimuovere l’eseguibile malevolo. Il report finale viene infine inviato verso un web server nella LAN-A1</a:t>
            </a:r>
            <a:endParaRPr/>
          </a:p>
        </p:txBody>
      </p:sp>
      <p:grpSp>
        <p:nvGrpSpPr>
          <p:cNvPr id="2879" name="Google Shape;2879;p115"/>
          <p:cNvGrpSpPr/>
          <p:nvPr/>
        </p:nvGrpSpPr>
        <p:grpSpPr>
          <a:xfrm>
            <a:off x="4263916" y="3247021"/>
            <a:ext cx="375705" cy="331665"/>
            <a:chOff x="3155945" y="3902421"/>
            <a:chExt cx="375705" cy="331665"/>
          </a:xfrm>
        </p:grpSpPr>
        <p:sp>
          <p:nvSpPr>
            <p:cNvPr id="2880" name="Google Shape;2880;p115"/>
            <p:cNvSpPr/>
            <p:nvPr/>
          </p:nvSpPr>
          <p:spPr>
            <a:xfrm>
              <a:off x="3155945" y="3902421"/>
              <a:ext cx="375677" cy="221565"/>
            </a:xfrm>
            <a:custGeom>
              <a:rect b="b" l="l" r="r" t="t"/>
              <a:pathLst>
                <a:path extrusionOk="0" h="8110" w="13751">
                  <a:moveTo>
                    <a:pt x="10124" y="1612"/>
                  </a:moveTo>
                  <a:lnTo>
                    <a:pt x="10124" y="4056"/>
                  </a:lnTo>
                  <a:lnTo>
                    <a:pt x="10930" y="4056"/>
                  </a:lnTo>
                  <a:lnTo>
                    <a:pt x="10930" y="3250"/>
                  </a:lnTo>
                  <a:lnTo>
                    <a:pt x="11736" y="3250"/>
                  </a:lnTo>
                  <a:lnTo>
                    <a:pt x="11736" y="5667"/>
                  </a:lnTo>
                  <a:lnTo>
                    <a:pt x="10930" y="5667"/>
                  </a:lnTo>
                  <a:lnTo>
                    <a:pt x="10930" y="4862"/>
                  </a:lnTo>
                  <a:lnTo>
                    <a:pt x="10124" y="4862"/>
                  </a:lnTo>
                  <a:lnTo>
                    <a:pt x="10124" y="7304"/>
                  </a:lnTo>
                  <a:lnTo>
                    <a:pt x="3626" y="7304"/>
                  </a:lnTo>
                  <a:lnTo>
                    <a:pt x="3626" y="4862"/>
                  </a:lnTo>
                  <a:lnTo>
                    <a:pt x="2820" y="4862"/>
                  </a:lnTo>
                  <a:lnTo>
                    <a:pt x="2820" y="5667"/>
                  </a:lnTo>
                  <a:lnTo>
                    <a:pt x="2014" y="5667"/>
                  </a:lnTo>
                  <a:lnTo>
                    <a:pt x="2014" y="3250"/>
                  </a:lnTo>
                  <a:lnTo>
                    <a:pt x="2820" y="3250"/>
                  </a:lnTo>
                  <a:lnTo>
                    <a:pt x="2820" y="4056"/>
                  </a:lnTo>
                  <a:lnTo>
                    <a:pt x="3626" y="4056"/>
                  </a:lnTo>
                  <a:lnTo>
                    <a:pt x="3626" y="1612"/>
                  </a:lnTo>
                  <a:close/>
                  <a:moveTo>
                    <a:pt x="1" y="0"/>
                  </a:moveTo>
                  <a:lnTo>
                    <a:pt x="1" y="8110"/>
                  </a:lnTo>
                  <a:lnTo>
                    <a:pt x="13750" y="8110"/>
                  </a:lnTo>
                  <a:lnTo>
                    <a:pt x="13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15"/>
            <p:cNvSpPr/>
            <p:nvPr/>
          </p:nvSpPr>
          <p:spPr>
            <a:xfrm>
              <a:off x="3277000" y="3968454"/>
              <a:ext cx="133567" cy="111548"/>
            </a:xfrm>
            <a:custGeom>
              <a:rect b="b" l="l" r="r" t="t"/>
              <a:pathLst>
                <a:path extrusionOk="0" h="4083" w="4889">
                  <a:moveTo>
                    <a:pt x="1612" y="807"/>
                  </a:moveTo>
                  <a:lnTo>
                    <a:pt x="1612" y="1612"/>
                  </a:lnTo>
                  <a:lnTo>
                    <a:pt x="807" y="1612"/>
                  </a:lnTo>
                  <a:lnTo>
                    <a:pt x="807" y="807"/>
                  </a:lnTo>
                  <a:close/>
                  <a:moveTo>
                    <a:pt x="4083" y="807"/>
                  </a:moveTo>
                  <a:lnTo>
                    <a:pt x="4083" y="1612"/>
                  </a:lnTo>
                  <a:lnTo>
                    <a:pt x="3277" y="1612"/>
                  </a:lnTo>
                  <a:lnTo>
                    <a:pt x="3277" y="807"/>
                  </a:lnTo>
                  <a:close/>
                  <a:moveTo>
                    <a:pt x="4083" y="2418"/>
                  </a:moveTo>
                  <a:lnTo>
                    <a:pt x="4083" y="3224"/>
                  </a:lnTo>
                  <a:lnTo>
                    <a:pt x="807" y="3224"/>
                  </a:lnTo>
                  <a:lnTo>
                    <a:pt x="807" y="2418"/>
                  </a:lnTo>
                  <a:close/>
                  <a:moveTo>
                    <a:pt x="1" y="1"/>
                  </a:moveTo>
                  <a:lnTo>
                    <a:pt x="1" y="4083"/>
                  </a:lnTo>
                  <a:lnTo>
                    <a:pt x="4889" y="4083"/>
                  </a:lnTo>
                  <a:lnTo>
                    <a:pt x="48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15"/>
            <p:cNvSpPr/>
            <p:nvPr/>
          </p:nvSpPr>
          <p:spPr>
            <a:xfrm>
              <a:off x="3156000" y="4145979"/>
              <a:ext cx="375650" cy="88107"/>
            </a:xfrm>
            <a:custGeom>
              <a:rect b="b" l="l" r="r" t="t"/>
              <a:pathLst>
                <a:path extrusionOk="0" h="3225" w="13750">
                  <a:moveTo>
                    <a:pt x="0" y="1"/>
                  </a:moveTo>
                  <a:lnTo>
                    <a:pt x="0" y="1612"/>
                  </a:lnTo>
                  <a:lnTo>
                    <a:pt x="5263" y="1612"/>
                  </a:lnTo>
                  <a:lnTo>
                    <a:pt x="5263" y="2418"/>
                  </a:lnTo>
                  <a:lnTo>
                    <a:pt x="1611" y="2418"/>
                  </a:lnTo>
                  <a:lnTo>
                    <a:pt x="1611" y="3224"/>
                  </a:lnTo>
                  <a:lnTo>
                    <a:pt x="12138" y="3224"/>
                  </a:lnTo>
                  <a:lnTo>
                    <a:pt x="12138" y="2418"/>
                  </a:lnTo>
                  <a:lnTo>
                    <a:pt x="8487" y="2418"/>
                  </a:lnTo>
                  <a:lnTo>
                    <a:pt x="8487" y="1612"/>
                  </a:lnTo>
                  <a:lnTo>
                    <a:pt x="13750" y="1612"/>
                  </a:lnTo>
                  <a:lnTo>
                    <a:pt x="1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3" name="Google Shape;2883;p115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2884" name="Google Shape;2884;p115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2885" name="Google Shape;2885;p115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115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115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115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89" name="Google Shape;2889;p115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116"/>
          <p:cNvSpPr txBox="1"/>
          <p:nvPr>
            <p:ph idx="3" type="subTitle"/>
          </p:nvPr>
        </p:nvSpPr>
        <p:spPr>
          <a:xfrm>
            <a:off x="6352475" y="2924900"/>
            <a:ext cx="2430300" cy="17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Effettua l’analisi dinamica del malware, eseguendolo sulla sandbox.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Tramite rkhunter si individua l’installazione di eventuali rootkit, ed in generale modifiche sul sistema introdotte dopo l’esecuzione del programma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Si confronta il log dopo ogni run con un log di base effettuato sulla macchina a clean-state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895" name="Google Shape;2895;p116"/>
          <p:cNvSpPr txBox="1"/>
          <p:nvPr>
            <p:ph idx="3" type="subTitle"/>
          </p:nvPr>
        </p:nvSpPr>
        <p:spPr>
          <a:xfrm>
            <a:off x="247025" y="2954550"/>
            <a:ext cx="2467800" cy="17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Effettua una scansione degli eseguibili ricevuti tramite il tool </a:t>
            </a:r>
            <a:r>
              <a:rPr b="1" lang="en" sz="900"/>
              <a:t>clamscan</a:t>
            </a:r>
            <a:r>
              <a:rPr lang="en" sz="900"/>
              <a:t>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Genera una signature dell’eseguibile e lo confronta con oltre 8 600 000 malware noti presenti nel suo database.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Permette di analizzare sia file PE che ELF, ritornando inoltre il tipo di minaccia riscontrata</a:t>
            </a:r>
            <a:endParaRPr sz="900"/>
          </a:p>
        </p:txBody>
      </p:sp>
      <p:sp>
        <p:nvSpPr>
          <p:cNvPr id="2896" name="Google Shape;2896;p116"/>
          <p:cNvSpPr txBox="1"/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Specifica: Nodi Worker</a:t>
            </a:r>
            <a:endParaRPr/>
          </a:p>
        </p:txBody>
      </p:sp>
      <p:grpSp>
        <p:nvGrpSpPr>
          <p:cNvPr id="2897" name="Google Shape;2897;p116"/>
          <p:cNvGrpSpPr/>
          <p:nvPr/>
        </p:nvGrpSpPr>
        <p:grpSpPr>
          <a:xfrm>
            <a:off x="5802779" y="287757"/>
            <a:ext cx="5053091" cy="435777"/>
            <a:chOff x="5896679" y="4472082"/>
            <a:chExt cx="5053091" cy="435777"/>
          </a:xfrm>
        </p:grpSpPr>
        <p:grpSp>
          <p:nvGrpSpPr>
            <p:cNvPr id="2898" name="Google Shape;2898;p116"/>
            <p:cNvGrpSpPr/>
            <p:nvPr/>
          </p:nvGrpSpPr>
          <p:grpSpPr>
            <a:xfrm flipH="1" rot="-5400000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2899" name="Google Shape;2899;p116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rect b="b" l="l" r="r" t="t"/>
                <a:pathLst>
                  <a:path extrusionOk="0" h="18597" w="2203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116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rect b="b" l="l" r="r" t="t"/>
                <a:pathLst>
                  <a:path extrusionOk="0" h="653" w="652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1" name="Google Shape;2901;p116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2902" name="Google Shape;2902;p11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11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4" name="Google Shape;2904;p116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2905" name="Google Shape;2905;p11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rect b="b" l="l" r="r" t="t"/>
                <a:pathLst>
                  <a:path extrusionOk="0" h="12610" w="94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11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rect b="b" l="l" r="r" t="t"/>
                <a:pathLst>
                  <a:path extrusionOk="0" h="621" w="621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7" name="Google Shape;2907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8" name="Google Shape;2908;p116"/>
          <p:cNvSpPr/>
          <p:nvPr/>
        </p:nvSpPr>
        <p:spPr>
          <a:xfrm>
            <a:off x="4028975" y="4279975"/>
            <a:ext cx="939300" cy="43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16"/>
          <p:cNvSpPr txBox="1"/>
          <p:nvPr>
            <p:ph idx="9" type="subTitle"/>
          </p:nvPr>
        </p:nvSpPr>
        <p:spPr>
          <a:xfrm>
            <a:off x="247028" y="2578925"/>
            <a:ext cx="2467800" cy="375600"/>
          </a:xfrm>
          <a:prstGeom prst="rect">
            <a:avLst/>
          </a:prstGeom>
          <a:solidFill>
            <a:srgbClr val="C1E6C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AV1:</a:t>
            </a:r>
            <a:r>
              <a:rPr lang="en"/>
              <a:t> </a:t>
            </a:r>
            <a:r>
              <a:rPr lang="en" sz="2100"/>
              <a:t>sixxpain/clamav</a:t>
            </a:r>
            <a:endParaRPr sz="2100"/>
          </a:p>
        </p:txBody>
      </p:sp>
      <p:sp>
        <p:nvSpPr>
          <p:cNvPr id="2910" name="Google Shape;2910;p116"/>
          <p:cNvSpPr txBox="1"/>
          <p:nvPr>
            <p:ph idx="13" type="subTitle"/>
          </p:nvPr>
        </p:nvSpPr>
        <p:spPr>
          <a:xfrm>
            <a:off x="3362128" y="2549475"/>
            <a:ext cx="2467800" cy="374100"/>
          </a:xfrm>
          <a:prstGeom prst="rect">
            <a:avLst/>
          </a:prstGeom>
          <a:solidFill>
            <a:srgbClr val="FFD8A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AV2: </a:t>
            </a:r>
            <a:r>
              <a:rPr lang="en" sz="2100"/>
              <a:t>sixxpain/jmdav</a:t>
            </a:r>
            <a:endParaRPr/>
          </a:p>
        </p:txBody>
      </p:sp>
      <p:grpSp>
        <p:nvGrpSpPr>
          <p:cNvPr id="2911" name="Google Shape;2911;p116"/>
          <p:cNvGrpSpPr/>
          <p:nvPr/>
        </p:nvGrpSpPr>
        <p:grpSpPr>
          <a:xfrm>
            <a:off x="1315093" y="2111653"/>
            <a:ext cx="331665" cy="375513"/>
            <a:chOff x="8048602" y="3306599"/>
            <a:chExt cx="331665" cy="375513"/>
          </a:xfrm>
        </p:grpSpPr>
        <p:sp>
          <p:nvSpPr>
            <p:cNvPr id="2912" name="Google Shape;2912;p116"/>
            <p:cNvSpPr/>
            <p:nvPr/>
          </p:nvSpPr>
          <p:spPr>
            <a:xfrm>
              <a:off x="8225417" y="3428993"/>
              <a:ext cx="33768" cy="108788"/>
            </a:xfrm>
            <a:custGeom>
              <a:rect b="b" l="l" r="r" t="t"/>
              <a:pathLst>
                <a:path extrusionOk="0" h="3982" w="1236">
                  <a:moveTo>
                    <a:pt x="0" y="1"/>
                  </a:moveTo>
                  <a:lnTo>
                    <a:pt x="0" y="3982"/>
                  </a:lnTo>
                  <a:cubicBezTo>
                    <a:pt x="710" y="3803"/>
                    <a:pt x="1236" y="3158"/>
                    <a:pt x="1236" y="2393"/>
                  </a:cubicBezTo>
                  <a:lnTo>
                    <a:pt x="1236" y="1587"/>
                  </a:lnTo>
                  <a:cubicBezTo>
                    <a:pt x="1236" y="824"/>
                    <a:pt x="710" y="17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16"/>
            <p:cNvSpPr/>
            <p:nvPr/>
          </p:nvSpPr>
          <p:spPr>
            <a:xfrm>
              <a:off x="8169684" y="3428993"/>
              <a:ext cx="33740" cy="108788"/>
            </a:xfrm>
            <a:custGeom>
              <a:rect b="b" l="l" r="r" t="t"/>
              <a:pathLst>
                <a:path extrusionOk="0" h="3982" w="1235">
                  <a:moveTo>
                    <a:pt x="1235" y="1"/>
                  </a:moveTo>
                  <a:cubicBezTo>
                    <a:pt x="525" y="179"/>
                    <a:pt x="1" y="824"/>
                    <a:pt x="1" y="1587"/>
                  </a:cubicBezTo>
                  <a:lnTo>
                    <a:pt x="1" y="2393"/>
                  </a:lnTo>
                  <a:cubicBezTo>
                    <a:pt x="1" y="3157"/>
                    <a:pt x="527" y="3801"/>
                    <a:pt x="1235" y="3982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16"/>
            <p:cNvSpPr/>
            <p:nvPr/>
          </p:nvSpPr>
          <p:spPr>
            <a:xfrm>
              <a:off x="8114662" y="3372605"/>
              <a:ext cx="199573" cy="242629"/>
            </a:xfrm>
            <a:custGeom>
              <a:rect b="b" l="l" r="r" t="t"/>
              <a:pathLst>
                <a:path extrusionOk="0" h="8881" w="7305">
                  <a:moveTo>
                    <a:pt x="3654" y="1209"/>
                  </a:moveTo>
                  <a:cubicBezTo>
                    <a:pt x="5001" y="1209"/>
                    <a:pt x="6097" y="2305"/>
                    <a:pt x="6097" y="3651"/>
                  </a:cubicBezTo>
                  <a:lnTo>
                    <a:pt x="6097" y="4427"/>
                  </a:lnTo>
                  <a:cubicBezTo>
                    <a:pt x="6097" y="5747"/>
                    <a:pt x="5063" y="6851"/>
                    <a:pt x="3744" y="6900"/>
                  </a:cubicBezTo>
                  <a:cubicBezTo>
                    <a:pt x="3715" y="6901"/>
                    <a:pt x="3686" y="6901"/>
                    <a:pt x="3657" y="6901"/>
                  </a:cubicBezTo>
                  <a:cubicBezTo>
                    <a:pt x="2307" y="6901"/>
                    <a:pt x="1209" y="5806"/>
                    <a:pt x="1209" y="4457"/>
                  </a:cubicBezTo>
                  <a:lnTo>
                    <a:pt x="1209" y="3684"/>
                  </a:lnTo>
                  <a:cubicBezTo>
                    <a:pt x="1209" y="2362"/>
                    <a:pt x="2244" y="1259"/>
                    <a:pt x="3562" y="1210"/>
                  </a:cubicBezTo>
                  <a:cubicBezTo>
                    <a:pt x="3593" y="1209"/>
                    <a:pt x="3624" y="1209"/>
                    <a:pt x="3654" y="1209"/>
                  </a:cubicBezTo>
                  <a:close/>
                  <a:moveTo>
                    <a:pt x="3652" y="0"/>
                  </a:moveTo>
                  <a:cubicBezTo>
                    <a:pt x="1930" y="0"/>
                    <a:pt x="727" y="160"/>
                    <a:pt x="0" y="302"/>
                  </a:cubicBezTo>
                  <a:lnTo>
                    <a:pt x="0" y="4396"/>
                  </a:lnTo>
                  <a:cubicBezTo>
                    <a:pt x="0" y="5498"/>
                    <a:pt x="397" y="6564"/>
                    <a:pt x="1121" y="7398"/>
                  </a:cubicBezTo>
                  <a:cubicBezTo>
                    <a:pt x="1776" y="8154"/>
                    <a:pt x="2673" y="8677"/>
                    <a:pt x="3652" y="8881"/>
                  </a:cubicBezTo>
                  <a:cubicBezTo>
                    <a:pt x="4632" y="8677"/>
                    <a:pt x="5527" y="8154"/>
                    <a:pt x="6183" y="7398"/>
                  </a:cubicBezTo>
                  <a:cubicBezTo>
                    <a:pt x="6907" y="6564"/>
                    <a:pt x="7304" y="5498"/>
                    <a:pt x="7304" y="4396"/>
                  </a:cubicBezTo>
                  <a:lnTo>
                    <a:pt x="7304" y="302"/>
                  </a:lnTo>
                  <a:cubicBezTo>
                    <a:pt x="6544" y="154"/>
                    <a:pt x="5347" y="0"/>
                    <a:pt x="3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16"/>
            <p:cNvSpPr/>
            <p:nvPr/>
          </p:nvSpPr>
          <p:spPr>
            <a:xfrm>
              <a:off x="8048602" y="3306599"/>
              <a:ext cx="331665" cy="375513"/>
            </a:xfrm>
            <a:custGeom>
              <a:rect b="b" l="l" r="r" t="t"/>
              <a:pathLst>
                <a:path extrusionOk="0" h="13745" w="12140">
                  <a:moveTo>
                    <a:pt x="6072" y="1609"/>
                  </a:moveTo>
                  <a:cubicBezTo>
                    <a:pt x="8045" y="1609"/>
                    <a:pt x="9381" y="1811"/>
                    <a:pt x="10156" y="1983"/>
                  </a:cubicBezTo>
                  <a:cubicBezTo>
                    <a:pt x="10176" y="1985"/>
                    <a:pt x="10197" y="1991"/>
                    <a:pt x="10216" y="1994"/>
                  </a:cubicBezTo>
                  <a:lnTo>
                    <a:pt x="10530" y="2066"/>
                  </a:lnTo>
                  <a:lnTo>
                    <a:pt x="10530" y="6807"/>
                  </a:lnTo>
                  <a:cubicBezTo>
                    <a:pt x="10528" y="8108"/>
                    <a:pt x="10061" y="9361"/>
                    <a:pt x="9211" y="10341"/>
                  </a:cubicBezTo>
                  <a:cubicBezTo>
                    <a:pt x="8420" y="11251"/>
                    <a:pt x="7333" y="11877"/>
                    <a:pt x="6147" y="12102"/>
                  </a:cubicBezTo>
                  <a:lnTo>
                    <a:pt x="6072" y="12117"/>
                  </a:lnTo>
                  <a:lnTo>
                    <a:pt x="5996" y="12102"/>
                  </a:lnTo>
                  <a:cubicBezTo>
                    <a:pt x="4811" y="11877"/>
                    <a:pt x="3724" y="11253"/>
                    <a:pt x="2933" y="10341"/>
                  </a:cubicBezTo>
                  <a:cubicBezTo>
                    <a:pt x="2083" y="9361"/>
                    <a:pt x="1614" y="8108"/>
                    <a:pt x="1614" y="6810"/>
                  </a:cubicBezTo>
                  <a:lnTo>
                    <a:pt x="1614" y="2068"/>
                  </a:lnTo>
                  <a:lnTo>
                    <a:pt x="1927" y="1997"/>
                  </a:lnTo>
                  <a:cubicBezTo>
                    <a:pt x="2007" y="1978"/>
                    <a:pt x="2090" y="1961"/>
                    <a:pt x="2172" y="1943"/>
                  </a:cubicBezTo>
                  <a:cubicBezTo>
                    <a:pt x="2925" y="1789"/>
                    <a:pt x="4213" y="1609"/>
                    <a:pt x="6072" y="1609"/>
                  </a:cubicBezTo>
                  <a:close/>
                  <a:moveTo>
                    <a:pt x="6070" y="0"/>
                  </a:moveTo>
                  <a:cubicBezTo>
                    <a:pt x="1995" y="0"/>
                    <a:pt x="297" y="813"/>
                    <a:pt x="226" y="847"/>
                  </a:cubicBezTo>
                  <a:lnTo>
                    <a:pt x="1" y="957"/>
                  </a:lnTo>
                  <a:lnTo>
                    <a:pt x="1" y="6812"/>
                  </a:lnTo>
                  <a:cubicBezTo>
                    <a:pt x="1" y="8497"/>
                    <a:pt x="609" y="10124"/>
                    <a:pt x="1714" y="11398"/>
                  </a:cubicBezTo>
                  <a:cubicBezTo>
                    <a:pt x="2817" y="12671"/>
                    <a:pt x="4345" y="13502"/>
                    <a:pt x="6014" y="13738"/>
                  </a:cubicBezTo>
                  <a:lnTo>
                    <a:pt x="6070" y="13745"/>
                  </a:lnTo>
                  <a:lnTo>
                    <a:pt x="6127" y="13738"/>
                  </a:lnTo>
                  <a:cubicBezTo>
                    <a:pt x="7796" y="13500"/>
                    <a:pt x="9322" y="12671"/>
                    <a:pt x="10427" y="11398"/>
                  </a:cubicBezTo>
                  <a:cubicBezTo>
                    <a:pt x="11532" y="10124"/>
                    <a:pt x="12140" y="8497"/>
                    <a:pt x="12140" y="6812"/>
                  </a:cubicBezTo>
                  <a:lnTo>
                    <a:pt x="12140" y="957"/>
                  </a:lnTo>
                  <a:lnTo>
                    <a:pt x="11914" y="847"/>
                  </a:lnTo>
                  <a:cubicBezTo>
                    <a:pt x="11845" y="812"/>
                    <a:pt x="10146" y="0"/>
                    <a:pt x="6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6" name="Google Shape;2916;p116"/>
          <p:cNvGrpSpPr/>
          <p:nvPr/>
        </p:nvGrpSpPr>
        <p:grpSpPr>
          <a:xfrm>
            <a:off x="4430193" y="2111653"/>
            <a:ext cx="331665" cy="375513"/>
            <a:chOff x="8048602" y="3306599"/>
            <a:chExt cx="331665" cy="375513"/>
          </a:xfrm>
        </p:grpSpPr>
        <p:sp>
          <p:nvSpPr>
            <p:cNvPr id="2917" name="Google Shape;2917;p116"/>
            <p:cNvSpPr/>
            <p:nvPr/>
          </p:nvSpPr>
          <p:spPr>
            <a:xfrm>
              <a:off x="8225417" y="3428993"/>
              <a:ext cx="33768" cy="108788"/>
            </a:xfrm>
            <a:custGeom>
              <a:rect b="b" l="l" r="r" t="t"/>
              <a:pathLst>
                <a:path extrusionOk="0" h="3982" w="1236">
                  <a:moveTo>
                    <a:pt x="0" y="1"/>
                  </a:moveTo>
                  <a:lnTo>
                    <a:pt x="0" y="3982"/>
                  </a:lnTo>
                  <a:cubicBezTo>
                    <a:pt x="710" y="3803"/>
                    <a:pt x="1236" y="3158"/>
                    <a:pt x="1236" y="2393"/>
                  </a:cubicBezTo>
                  <a:lnTo>
                    <a:pt x="1236" y="1587"/>
                  </a:lnTo>
                  <a:cubicBezTo>
                    <a:pt x="1236" y="824"/>
                    <a:pt x="710" y="17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16"/>
            <p:cNvSpPr/>
            <p:nvPr/>
          </p:nvSpPr>
          <p:spPr>
            <a:xfrm>
              <a:off x="8169684" y="3428993"/>
              <a:ext cx="33740" cy="108788"/>
            </a:xfrm>
            <a:custGeom>
              <a:rect b="b" l="l" r="r" t="t"/>
              <a:pathLst>
                <a:path extrusionOk="0" h="3982" w="1235">
                  <a:moveTo>
                    <a:pt x="1235" y="1"/>
                  </a:moveTo>
                  <a:cubicBezTo>
                    <a:pt x="525" y="179"/>
                    <a:pt x="1" y="824"/>
                    <a:pt x="1" y="1587"/>
                  </a:cubicBezTo>
                  <a:lnTo>
                    <a:pt x="1" y="2393"/>
                  </a:lnTo>
                  <a:cubicBezTo>
                    <a:pt x="1" y="3157"/>
                    <a:pt x="527" y="3801"/>
                    <a:pt x="1235" y="3982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16"/>
            <p:cNvSpPr/>
            <p:nvPr/>
          </p:nvSpPr>
          <p:spPr>
            <a:xfrm>
              <a:off x="8114662" y="3372605"/>
              <a:ext cx="199573" cy="242629"/>
            </a:xfrm>
            <a:custGeom>
              <a:rect b="b" l="l" r="r" t="t"/>
              <a:pathLst>
                <a:path extrusionOk="0" h="8881" w="7305">
                  <a:moveTo>
                    <a:pt x="3654" y="1209"/>
                  </a:moveTo>
                  <a:cubicBezTo>
                    <a:pt x="5001" y="1209"/>
                    <a:pt x="6097" y="2305"/>
                    <a:pt x="6097" y="3651"/>
                  </a:cubicBezTo>
                  <a:lnTo>
                    <a:pt x="6097" y="4427"/>
                  </a:lnTo>
                  <a:cubicBezTo>
                    <a:pt x="6097" y="5747"/>
                    <a:pt x="5063" y="6851"/>
                    <a:pt x="3744" y="6900"/>
                  </a:cubicBezTo>
                  <a:cubicBezTo>
                    <a:pt x="3715" y="6901"/>
                    <a:pt x="3686" y="6901"/>
                    <a:pt x="3657" y="6901"/>
                  </a:cubicBezTo>
                  <a:cubicBezTo>
                    <a:pt x="2307" y="6901"/>
                    <a:pt x="1209" y="5806"/>
                    <a:pt x="1209" y="4457"/>
                  </a:cubicBezTo>
                  <a:lnTo>
                    <a:pt x="1209" y="3684"/>
                  </a:lnTo>
                  <a:cubicBezTo>
                    <a:pt x="1209" y="2362"/>
                    <a:pt x="2244" y="1259"/>
                    <a:pt x="3562" y="1210"/>
                  </a:cubicBezTo>
                  <a:cubicBezTo>
                    <a:pt x="3593" y="1209"/>
                    <a:pt x="3624" y="1209"/>
                    <a:pt x="3654" y="1209"/>
                  </a:cubicBezTo>
                  <a:close/>
                  <a:moveTo>
                    <a:pt x="3652" y="0"/>
                  </a:moveTo>
                  <a:cubicBezTo>
                    <a:pt x="1930" y="0"/>
                    <a:pt x="727" y="160"/>
                    <a:pt x="0" y="302"/>
                  </a:cubicBezTo>
                  <a:lnTo>
                    <a:pt x="0" y="4396"/>
                  </a:lnTo>
                  <a:cubicBezTo>
                    <a:pt x="0" y="5498"/>
                    <a:pt x="397" y="6564"/>
                    <a:pt x="1121" y="7398"/>
                  </a:cubicBezTo>
                  <a:cubicBezTo>
                    <a:pt x="1776" y="8154"/>
                    <a:pt x="2673" y="8677"/>
                    <a:pt x="3652" y="8881"/>
                  </a:cubicBezTo>
                  <a:cubicBezTo>
                    <a:pt x="4632" y="8677"/>
                    <a:pt x="5527" y="8154"/>
                    <a:pt x="6183" y="7398"/>
                  </a:cubicBezTo>
                  <a:cubicBezTo>
                    <a:pt x="6907" y="6564"/>
                    <a:pt x="7304" y="5498"/>
                    <a:pt x="7304" y="4396"/>
                  </a:cubicBezTo>
                  <a:lnTo>
                    <a:pt x="7304" y="302"/>
                  </a:lnTo>
                  <a:cubicBezTo>
                    <a:pt x="6544" y="154"/>
                    <a:pt x="5347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16"/>
            <p:cNvSpPr/>
            <p:nvPr/>
          </p:nvSpPr>
          <p:spPr>
            <a:xfrm>
              <a:off x="8048602" y="3306599"/>
              <a:ext cx="331665" cy="375513"/>
            </a:xfrm>
            <a:custGeom>
              <a:rect b="b" l="l" r="r" t="t"/>
              <a:pathLst>
                <a:path extrusionOk="0" h="13745" w="12140">
                  <a:moveTo>
                    <a:pt x="6072" y="1609"/>
                  </a:moveTo>
                  <a:cubicBezTo>
                    <a:pt x="8045" y="1609"/>
                    <a:pt x="9381" y="1811"/>
                    <a:pt x="10156" y="1983"/>
                  </a:cubicBezTo>
                  <a:cubicBezTo>
                    <a:pt x="10176" y="1985"/>
                    <a:pt x="10197" y="1991"/>
                    <a:pt x="10216" y="1994"/>
                  </a:cubicBezTo>
                  <a:lnTo>
                    <a:pt x="10530" y="2066"/>
                  </a:lnTo>
                  <a:lnTo>
                    <a:pt x="10530" y="6807"/>
                  </a:lnTo>
                  <a:cubicBezTo>
                    <a:pt x="10528" y="8108"/>
                    <a:pt x="10061" y="9361"/>
                    <a:pt x="9211" y="10341"/>
                  </a:cubicBezTo>
                  <a:cubicBezTo>
                    <a:pt x="8420" y="11251"/>
                    <a:pt x="7333" y="11877"/>
                    <a:pt x="6147" y="12102"/>
                  </a:cubicBezTo>
                  <a:lnTo>
                    <a:pt x="6072" y="12117"/>
                  </a:lnTo>
                  <a:lnTo>
                    <a:pt x="5996" y="12102"/>
                  </a:lnTo>
                  <a:cubicBezTo>
                    <a:pt x="4811" y="11877"/>
                    <a:pt x="3724" y="11253"/>
                    <a:pt x="2933" y="10341"/>
                  </a:cubicBezTo>
                  <a:cubicBezTo>
                    <a:pt x="2083" y="9361"/>
                    <a:pt x="1614" y="8108"/>
                    <a:pt x="1614" y="6810"/>
                  </a:cubicBezTo>
                  <a:lnTo>
                    <a:pt x="1614" y="2068"/>
                  </a:lnTo>
                  <a:lnTo>
                    <a:pt x="1927" y="1997"/>
                  </a:lnTo>
                  <a:cubicBezTo>
                    <a:pt x="2007" y="1978"/>
                    <a:pt x="2090" y="1961"/>
                    <a:pt x="2172" y="1943"/>
                  </a:cubicBezTo>
                  <a:cubicBezTo>
                    <a:pt x="2925" y="1789"/>
                    <a:pt x="4213" y="1609"/>
                    <a:pt x="6072" y="1609"/>
                  </a:cubicBezTo>
                  <a:close/>
                  <a:moveTo>
                    <a:pt x="6070" y="0"/>
                  </a:moveTo>
                  <a:cubicBezTo>
                    <a:pt x="1995" y="0"/>
                    <a:pt x="297" y="813"/>
                    <a:pt x="226" y="847"/>
                  </a:cubicBezTo>
                  <a:lnTo>
                    <a:pt x="1" y="957"/>
                  </a:lnTo>
                  <a:lnTo>
                    <a:pt x="1" y="6812"/>
                  </a:lnTo>
                  <a:cubicBezTo>
                    <a:pt x="1" y="8497"/>
                    <a:pt x="609" y="10124"/>
                    <a:pt x="1714" y="11398"/>
                  </a:cubicBezTo>
                  <a:cubicBezTo>
                    <a:pt x="2817" y="12671"/>
                    <a:pt x="4345" y="13502"/>
                    <a:pt x="6014" y="13738"/>
                  </a:cubicBezTo>
                  <a:lnTo>
                    <a:pt x="6070" y="13745"/>
                  </a:lnTo>
                  <a:lnTo>
                    <a:pt x="6127" y="13738"/>
                  </a:lnTo>
                  <a:cubicBezTo>
                    <a:pt x="7796" y="13500"/>
                    <a:pt x="9322" y="12671"/>
                    <a:pt x="10427" y="11398"/>
                  </a:cubicBezTo>
                  <a:cubicBezTo>
                    <a:pt x="11532" y="10124"/>
                    <a:pt x="12140" y="8497"/>
                    <a:pt x="12140" y="6812"/>
                  </a:cubicBezTo>
                  <a:lnTo>
                    <a:pt x="12140" y="957"/>
                  </a:lnTo>
                  <a:lnTo>
                    <a:pt x="11914" y="847"/>
                  </a:lnTo>
                  <a:cubicBezTo>
                    <a:pt x="11845" y="812"/>
                    <a:pt x="10146" y="0"/>
                    <a:pt x="6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1" name="Google Shape;2921;p116"/>
          <p:cNvSpPr txBox="1"/>
          <p:nvPr>
            <p:ph idx="4294967295" type="body"/>
          </p:nvPr>
        </p:nvSpPr>
        <p:spPr>
          <a:xfrm>
            <a:off x="675975" y="1251700"/>
            <a:ext cx="77040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Ognuno dei tre nodi worker hosta un diverso antivirus, in modo da poter osservare caratteristiche e  comportamenti differenti sullo stesso eseguibile: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116"/>
          <p:cNvSpPr txBox="1"/>
          <p:nvPr>
            <p:ph idx="14" type="subTitle"/>
          </p:nvPr>
        </p:nvSpPr>
        <p:spPr>
          <a:xfrm>
            <a:off x="6352325" y="2550800"/>
            <a:ext cx="2430300" cy="374100"/>
          </a:xfrm>
          <a:prstGeom prst="rect">
            <a:avLst/>
          </a:prstGeom>
          <a:solidFill>
            <a:srgbClr val="B6EEB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AV3: </a:t>
            </a:r>
            <a:r>
              <a:rPr lang="en" sz="2100"/>
              <a:t>sixxpain/rkhav</a:t>
            </a:r>
            <a:endParaRPr/>
          </a:p>
        </p:txBody>
      </p:sp>
      <p:grpSp>
        <p:nvGrpSpPr>
          <p:cNvPr id="2923" name="Google Shape;2923;p116"/>
          <p:cNvGrpSpPr/>
          <p:nvPr/>
        </p:nvGrpSpPr>
        <p:grpSpPr>
          <a:xfrm>
            <a:off x="7401643" y="2111653"/>
            <a:ext cx="331665" cy="375513"/>
            <a:chOff x="8048602" y="3306599"/>
            <a:chExt cx="331665" cy="375513"/>
          </a:xfrm>
        </p:grpSpPr>
        <p:sp>
          <p:nvSpPr>
            <p:cNvPr id="2924" name="Google Shape;2924;p116"/>
            <p:cNvSpPr/>
            <p:nvPr/>
          </p:nvSpPr>
          <p:spPr>
            <a:xfrm>
              <a:off x="8225417" y="3428993"/>
              <a:ext cx="33768" cy="108788"/>
            </a:xfrm>
            <a:custGeom>
              <a:rect b="b" l="l" r="r" t="t"/>
              <a:pathLst>
                <a:path extrusionOk="0" h="3982" w="1236">
                  <a:moveTo>
                    <a:pt x="0" y="1"/>
                  </a:moveTo>
                  <a:lnTo>
                    <a:pt x="0" y="3982"/>
                  </a:lnTo>
                  <a:cubicBezTo>
                    <a:pt x="710" y="3803"/>
                    <a:pt x="1236" y="3158"/>
                    <a:pt x="1236" y="2393"/>
                  </a:cubicBezTo>
                  <a:lnTo>
                    <a:pt x="1236" y="1587"/>
                  </a:lnTo>
                  <a:cubicBezTo>
                    <a:pt x="1236" y="824"/>
                    <a:pt x="710" y="17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16"/>
            <p:cNvSpPr/>
            <p:nvPr/>
          </p:nvSpPr>
          <p:spPr>
            <a:xfrm>
              <a:off x="8169684" y="3428993"/>
              <a:ext cx="33740" cy="108788"/>
            </a:xfrm>
            <a:custGeom>
              <a:rect b="b" l="l" r="r" t="t"/>
              <a:pathLst>
                <a:path extrusionOk="0" h="3982" w="1235">
                  <a:moveTo>
                    <a:pt x="1235" y="1"/>
                  </a:moveTo>
                  <a:cubicBezTo>
                    <a:pt x="525" y="179"/>
                    <a:pt x="1" y="824"/>
                    <a:pt x="1" y="1587"/>
                  </a:cubicBezTo>
                  <a:lnTo>
                    <a:pt x="1" y="2393"/>
                  </a:lnTo>
                  <a:cubicBezTo>
                    <a:pt x="1" y="3157"/>
                    <a:pt x="527" y="3801"/>
                    <a:pt x="1235" y="3982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16"/>
            <p:cNvSpPr/>
            <p:nvPr/>
          </p:nvSpPr>
          <p:spPr>
            <a:xfrm>
              <a:off x="8114662" y="3372605"/>
              <a:ext cx="199573" cy="242629"/>
            </a:xfrm>
            <a:custGeom>
              <a:rect b="b" l="l" r="r" t="t"/>
              <a:pathLst>
                <a:path extrusionOk="0" h="8881" w="7305">
                  <a:moveTo>
                    <a:pt x="3654" y="1209"/>
                  </a:moveTo>
                  <a:cubicBezTo>
                    <a:pt x="5001" y="1209"/>
                    <a:pt x="6097" y="2305"/>
                    <a:pt x="6097" y="3651"/>
                  </a:cubicBezTo>
                  <a:lnTo>
                    <a:pt x="6097" y="4427"/>
                  </a:lnTo>
                  <a:cubicBezTo>
                    <a:pt x="6097" y="5747"/>
                    <a:pt x="5063" y="6851"/>
                    <a:pt x="3744" y="6900"/>
                  </a:cubicBezTo>
                  <a:cubicBezTo>
                    <a:pt x="3715" y="6901"/>
                    <a:pt x="3686" y="6901"/>
                    <a:pt x="3657" y="6901"/>
                  </a:cubicBezTo>
                  <a:cubicBezTo>
                    <a:pt x="2307" y="6901"/>
                    <a:pt x="1209" y="5806"/>
                    <a:pt x="1209" y="4457"/>
                  </a:cubicBezTo>
                  <a:lnTo>
                    <a:pt x="1209" y="3684"/>
                  </a:lnTo>
                  <a:cubicBezTo>
                    <a:pt x="1209" y="2362"/>
                    <a:pt x="2244" y="1259"/>
                    <a:pt x="3562" y="1210"/>
                  </a:cubicBezTo>
                  <a:cubicBezTo>
                    <a:pt x="3593" y="1209"/>
                    <a:pt x="3624" y="1209"/>
                    <a:pt x="3654" y="1209"/>
                  </a:cubicBezTo>
                  <a:close/>
                  <a:moveTo>
                    <a:pt x="3652" y="0"/>
                  </a:moveTo>
                  <a:cubicBezTo>
                    <a:pt x="1930" y="0"/>
                    <a:pt x="727" y="160"/>
                    <a:pt x="0" y="302"/>
                  </a:cubicBezTo>
                  <a:lnTo>
                    <a:pt x="0" y="4396"/>
                  </a:lnTo>
                  <a:cubicBezTo>
                    <a:pt x="0" y="5498"/>
                    <a:pt x="397" y="6564"/>
                    <a:pt x="1121" y="7398"/>
                  </a:cubicBezTo>
                  <a:cubicBezTo>
                    <a:pt x="1776" y="8154"/>
                    <a:pt x="2673" y="8677"/>
                    <a:pt x="3652" y="8881"/>
                  </a:cubicBezTo>
                  <a:cubicBezTo>
                    <a:pt x="4632" y="8677"/>
                    <a:pt x="5527" y="8154"/>
                    <a:pt x="6183" y="7398"/>
                  </a:cubicBezTo>
                  <a:cubicBezTo>
                    <a:pt x="6907" y="6564"/>
                    <a:pt x="7304" y="5498"/>
                    <a:pt x="7304" y="4396"/>
                  </a:cubicBezTo>
                  <a:lnTo>
                    <a:pt x="7304" y="302"/>
                  </a:lnTo>
                  <a:cubicBezTo>
                    <a:pt x="6544" y="154"/>
                    <a:pt x="5347" y="0"/>
                    <a:pt x="3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16"/>
            <p:cNvSpPr/>
            <p:nvPr/>
          </p:nvSpPr>
          <p:spPr>
            <a:xfrm>
              <a:off x="8048602" y="3306599"/>
              <a:ext cx="331665" cy="375513"/>
            </a:xfrm>
            <a:custGeom>
              <a:rect b="b" l="l" r="r" t="t"/>
              <a:pathLst>
                <a:path extrusionOk="0" h="13745" w="12140">
                  <a:moveTo>
                    <a:pt x="6072" y="1609"/>
                  </a:moveTo>
                  <a:cubicBezTo>
                    <a:pt x="8045" y="1609"/>
                    <a:pt x="9381" y="1811"/>
                    <a:pt x="10156" y="1983"/>
                  </a:cubicBezTo>
                  <a:cubicBezTo>
                    <a:pt x="10176" y="1985"/>
                    <a:pt x="10197" y="1991"/>
                    <a:pt x="10216" y="1994"/>
                  </a:cubicBezTo>
                  <a:lnTo>
                    <a:pt x="10530" y="2066"/>
                  </a:lnTo>
                  <a:lnTo>
                    <a:pt x="10530" y="6807"/>
                  </a:lnTo>
                  <a:cubicBezTo>
                    <a:pt x="10528" y="8108"/>
                    <a:pt x="10061" y="9361"/>
                    <a:pt x="9211" y="10341"/>
                  </a:cubicBezTo>
                  <a:cubicBezTo>
                    <a:pt x="8420" y="11251"/>
                    <a:pt x="7333" y="11877"/>
                    <a:pt x="6147" y="12102"/>
                  </a:cubicBezTo>
                  <a:lnTo>
                    <a:pt x="6072" y="12117"/>
                  </a:lnTo>
                  <a:lnTo>
                    <a:pt x="5996" y="12102"/>
                  </a:lnTo>
                  <a:cubicBezTo>
                    <a:pt x="4811" y="11877"/>
                    <a:pt x="3724" y="11253"/>
                    <a:pt x="2933" y="10341"/>
                  </a:cubicBezTo>
                  <a:cubicBezTo>
                    <a:pt x="2083" y="9361"/>
                    <a:pt x="1614" y="8108"/>
                    <a:pt x="1614" y="6810"/>
                  </a:cubicBezTo>
                  <a:lnTo>
                    <a:pt x="1614" y="2068"/>
                  </a:lnTo>
                  <a:lnTo>
                    <a:pt x="1927" y="1997"/>
                  </a:lnTo>
                  <a:cubicBezTo>
                    <a:pt x="2007" y="1978"/>
                    <a:pt x="2090" y="1961"/>
                    <a:pt x="2172" y="1943"/>
                  </a:cubicBezTo>
                  <a:cubicBezTo>
                    <a:pt x="2925" y="1789"/>
                    <a:pt x="4213" y="1609"/>
                    <a:pt x="6072" y="1609"/>
                  </a:cubicBezTo>
                  <a:close/>
                  <a:moveTo>
                    <a:pt x="6070" y="0"/>
                  </a:moveTo>
                  <a:cubicBezTo>
                    <a:pt x="1995" y="0"/>
                    <a:pt x="297" y="813"/>
                    <a:pt x="226" y="847"/>
                  </a:cubicBezTo>
                  <a:lnTo>
                    <a:pt x="1" y="957"/>
                  </a:lnTo>
                  <a:lnTo>
                    <a:pt x="1" y="6812"/>
                  </a:lnTo>
                  <a:cubicBezTo>
                    <a:pt x="1" y="8497"/>
                    <a:pt x="609" y="10124"/>
                    <a:pt x="1714" y="11398"/>
                  </a:cubicBezTo>
                  <a:cubicBezTo>
                    <a:pt x="2817" y="12671"/>
                    <a:pt x="4345" y="13502"/>
                    <a:pt x="6014" y="13738"/>
                  </a:cubicBezTo>
                  <a:lnTo>
                    <a:pt x="6070" y="13745"/>
                  </a:lnTo>
                  <a:lnTo>
                    <a:pt x="6127" y="13738"/>
                  </a:lnTo>
                  <a:cubicBezTo>
                    <a:pt x="7796" y="13500"/>
                    <a:pt x="9322" y="12671"/>
                    <a:pt x="10427" y="11398"/>
                  </a:cubicBezTo>
                  <a:cubicBezTo>
                    <a:pt x="11532" y="10124"/>
                    <a:pt x="12140" y="8497"/>
                    <a:pt x="12140" y="6812"/>
                  </a:cubicBezTo>
                  <a:lnTo>
                    <a:pt x="12140" y="957"/>
                  </a:lnTo>
                  <a:lnTo>
                    <a:pt x="11914" y="847"/>
                  </a:lnTo>
                  <a:cubicBezTo>
                    <a:pt x="11845" y="812"/>
                    <a:pt x="10146" y="0"/>
                    <a:pt x="6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8" name="Google Shape;2928;p116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2929" name="Google Shape;2929;p116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2930" name="Google Shape;2930;p116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116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116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116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4" name="Google Shape;2934;p116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  <p:sp>
        <p:nvSpPr>
          <p:cNvPr id="2935" name="Google Shape;2935;p116"/>
          <p:cNvSpPr txBox="1"/>
          <p:nvPr>
            <p:ph idx="2" type="subTitle"/>
          </p:nvPr>
        </p:nvSpPr>
        <p:spPr>
          <a:xfrm>
            <a:off x="3392825" y="2923575"/>
            <a:ext cx="24372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Effettua l’analisi statica su header e sezioni dell’eseguibile: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b="1" lang="en" sz="900"/>
              <a:t>readelf</a:t>
            </a:r>
            <a:r>
              <a:rPr lang="en" sz="900"/>
              <a:t> per i file ELF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 </a:t>
            </a:r>
            <a:r>
              <a:rPr b="1" lang="en" sz="900"/>
              <a:t>lief</a:t>
            </a:r>
            <a:r>
              <a:rPr lang="en" sz="900"/>
              <a:t> per i file PE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Verifica la presenza di eventuali packers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Nel caso degli ELF effettua analisi dinamica per verificare se l’eseguibile ottiene permessi sospetti.</a:t>
            </a:r>
            <a:endParaRPr sz="9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117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1" name="Google Shape;294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25" y="726400"/>
            <a:ext cx="7098002" cy="4139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2" name="Google Shape;2942;p117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2943" name="Google Shape;2943;p117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2944" name="Google Shape;2944;p117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117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117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117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8" name="Google Shape;2948;p117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  <p:sp>
        <p:nvSpPr>
          <p:cNvPr id="2949" name="Google Shape;2949;p117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di Rete</a:t>
            </a:r>
            <a:endParaRPr/>
          </a:p>
        </p:txBody>
      </p:sp>
      <p:grpSp>
        <p:nvGrpSpPr>
          <p:cNvPr id="2950" name="Google Shape;2950;p117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2951" name="Google Shape;2951;p11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1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1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1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1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1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1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1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1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1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118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6" name="Google Shape;296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25" y="726400"/>
            <a:ext cx="7098002" cy="413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118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di Rete</a:t>
            </a:r>
            <a:endParaRPr/>
          </a:p>
        </p:txBody>
      </p:sp>
      <p:grpSp>
        <p:nvGrpSpPr>
          <p:cNvPr id="2968" name="Google Shape;2968;p118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2969" name="Google Shape;2969;p11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1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1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1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1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1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1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1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1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1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9" name="Google Shape;2979;p118"/>
          <p:cNvSpPr/>
          <p:nvPr/>
        </p:nvSpPr>
        <p:spPr>
          <a:xfrm>
            <a:off x="0" y="3037675"/>
            <a:ext cx="2766300" cy="747000"/>
          </a:xfrm>
          <a:prstGeom prst="wedgeRectCallout">
            <a:avLst>
              <a:gd fmla="val 30633" name="adj1"/>
              <a:gd fmla="val 127788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sudo ip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 del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sudo ip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 add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10.23.1.2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dev enp0s3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sudo ip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 add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via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10.23.1.1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sudo ip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 add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10.23.0.0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via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10.23.1.1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80" name="Google Shape;2980;p118"/>
          <p:cNvSpPr/>
          <p:nvPr/>
        </p:nvSpPr>
        <p:spPr>
          <a:xfrm>
            <a:off x="5112475" y="1122625"/>
            <a:ext cx="2217600" cy="459300"/>
          </a:xfrm>
          <a:prstGeom prst="wedgeRectCallout">
            <a:avLst>
              <a:gd fmla="val 46027" name="adj1"/>
              <a:gd fmla="val 202406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ip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 add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10.123.0.2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dev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ip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 add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via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10.123.0.1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81" name="Google Shape;2981;p118"/>
          <p:cNvSpPr/>
          <p:nvPr/>
        </p:nvSpPr>
        <p:spPr>
          <a:xfrm>
            <a:off x="4619175" y="2074800"/>
            <a:ext cx="2217600" cy="459300"/>
          </a:xfrm>
          <a:prstGeom prst="wedgeRectCallout">
            <a:avLst>
              <a:gd fmla="val 66950" name="adj1"/>
              <a:gd fmla="val 114909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ip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 add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10.123.0.3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dev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ip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 add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via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10.123.0.1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82" name="Google Shape;2982;p118"/>
          <p:cNvSpPr/>
          <p:nvPr/>
        </p:nvSpPr>
        <p:spPr>
          <a:xfrm>
            <a:off x="5112475" y="3780000"/>
            <a:ext cx="2217600" cy="459300"/>
          </a:xfrm>
          <a:prstGeom prst="wedgeRectCallout">
            <a:avLst>
              <a:gd fmla="val 45035" name="adj1"/>
              <a:gd fmla="val -150914" name="adj2"/>
            </a:avLst>
          </a:prstGeom>
          <a:solidFill>
            <a:srgbClr val="302F2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ip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addr add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10.123.0.4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dev eth0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ip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route add </a:t>
            </a:r>
            <a:r>
              <a:rPr lang="en" sz="7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via </a:t>
            </a:r>
            <a:r>
              <a:rPr lang="en" sz="7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10.123.0.1</a:t>
            </a:r>
            <a:endParaRPr sz="750">
              <a:solidFill>
                <a:srgbClr val="00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83" name="Google Shape;2983;p118"/>
          <p:cNvSpPr/>
          <p:nvPr/>
        </p:nvSpPr>
        <p:spPr>
          <a:xfrm>
            <a:off x="269150" y="1291350"/>
            <a:ext cx="2793000" cy="640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Ogni nodo dell’architettura funge sia da client che da server, per inviare / ricevere l’eseguibile ed il report a seguito dell’analisi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grpSp>
        <p:nvGrpSpPr>
          <p:cNvPr id="2984" name="Google Shape;2984;p118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2985" name="Google Shape;2985;p118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2986" name="Google Shape;2986;p118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118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118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118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0" name="Google Shape;2990;p118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677" y="828889"/>
            <a:ext cx="6769080" cy="3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8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Configurazione di Rete</a:t>
            </a:r>
            <a:endParaRPr/>
          </a:p>
        </p:txBody>
      </p:sp>
      <p:grpSp>
        <p:nvGrpSpPr>
          <p:cNvPr id="650" name="Google Shape;650;p38"/>
          <p:cNvGrpSpPr/>
          <p:nvPr/>
        </p:nvGrpSpPr>
        <p:grpSpPr>
          <a:xfrm>
            <a:off x="89" y="4776557"/>
            <a:ext cx="3243171" cy="366944"/>
            <a:chOff x="6336019" y="3733725"/>
            <a:chExt cx="2566206" cy="351310"/>
          </a:xfrm>
        </p:grpSpPr>
        <p:sp>
          <p:nvSpPr>
            <p:cNvPr id="651" name="Google Shape;651;p38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FFD8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38"/>
          <p:cNvSpPr txBox="1"/>
          <p:nvPr/>
        </p:nvSpPr>
        <p:spPr>
          <a:xfrm>
            <a:off x="0" y="4700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 BGP/MPLS VPN</a:t>
            </a:r>
            <a:endParaRPr sz="2000"/>
          </a:p>
        </p:txBody>
      </p:sp>
      <p:grpSp>
        <p:nvGrpSpPr>
          <p:cNvPr id="656" name="Google Shape;656;p38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657" name="Google Shape;657;p3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38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119"/>
          <p:cNvSpPr txBox="1"/>
          <p:nvPr>
            <p:ph idx="4294967295" type="body"/>
          </p:nvPr>
        </p:nvSpPr>
        <p:spPr>
          <a:xfrm>
            <a:off x="683300" y="911328"/>
            <a:ext cx="7704000" cy="19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Central-Node è una macchina virtuale utilizzata da un utente comune, in cui è stato installato un </a:t>
            </a:r>
            <a:r>
              <a:rPr b="1" lang="en"/>
              <a:t>servizio</a:t>
            </a:r>
            <a:r>
              <a:rPr lang="en"/>
              <a:t> per la scansione e l’analisi remota di file sospetti.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</a:t>
            </a:r>
            <a:r>
              <a:rPr i="1" lang="en"/>
              <a:t>agente locale</a:t>
            </a:r>
            <a:r>
              <a:rPr lang="en"/>
              <a:t> dell’antivirus monitora le cartelle specificate nel file </a:t>
            </a:r>
            <a:r>
              <a:rPr lang="en"/>
              <a:t>.conf/to_scan</a:t>
            </a:r>
            <a:r>
              <a:rPr lang="en"/>
              <a:t> tramite il servizio </a:t>
            </a:r>
            <a:r>
              <a:rPr b="1" lang="en"/>
              <a:t>inotifywait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Ogni volta che viene trovato un nuovo file questo viene spostato nella cartella av/quarantine, e poi inviato verso i tre AV remoti, tramite lo script </a:t>
            </a:r>
            <a:r>
              <a:rPr b="1" lang="en"/>
              <a:t>remote_analysis.py</a:t>
            </a:r>
            <a:endParaRPr b="1"/>
          </a:p>
        </p:txBody>
      </p:sp>
      <p:sp>
        <p:nvSpPr>
          <p:cNvPr id="2996" name="Google Shape;2996;p119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Node: Listening Service</a:t>
            </a:r>
            <a:endParaRPr/>
          </a:p>
        </p:txBody>
      </p:sp>
      <p:grpSp>
        <p:nvGrpSpPr>
          <p:cNvPr id="2997" name="Google Shape;2997;p119"/>
          <p:cNvGrpSpPr/>
          <p:nvPr/>
        </p:nvGrpSpPr>
        <p:grpSpPr>
          <a:xfrm>
            <a:off x="6159029" y="-571079"/>
            <a:ext cx="5253816" cy="1622108"/>
            <a:chOff x="5092229" y="-180802"/>
            <a:chExt cx="5253816" cy="1622108"/>
          </a:xfrm>
        </p:grpSpPr>
        <p:sp>
          <p:nvSpPr>
            <p:cNvPr id="2998" name="Google Shape;2998;p11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1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1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1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1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1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19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19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19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19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8" name="Google Shape;3008;p119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09" name="Google Shape;3009;p119"/>
          <p:cNvGrpSpPr/>
          <p:nvPr/>
        </p:nvGrpSpPr>
        <p:grpSpPr>
          <a:xfrm>
            <a:off x="2085050" y="2830225"/>
            <a:ext cx="4900500" cy="1553700"/>
            <a:chOff x="2085050" y="2899950"/>
            <a:chExt cx="4900500" cy="1553700"/>
          </a:xfrm>
        </p:grpSpPr>
        <p:sp>
          <p:nvSpPr>
            <p:cNvPr id="3010" name="Google Shape;3010;p119"/>
            <p:cNvSpPr/>
            <p:nvPr/>
          </p:nvSpPr>
          <p:spPr>
            <a:xfrm>
              <a:off x="2085050" y="2899950"/>
              <a:ext cx="4900500" cy="1553700"/>
            </a:xfrm>
            <a:prstGeom prst="rect">
              <a:avLst/>
            </a:prstGeom>
            <a:solidFill>
              <a:srgbClr val="1E1E1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CE93D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echo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CC6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"Starting AV Listening Service.."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inotifywait -m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$(cat .conf/to_scan)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-e create -e moved_to |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while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CE93D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dir action file; 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do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CE93D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echo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CC6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"The executable '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$file</a:t>
              </a:r>
              <a:r>
                <a:rPr lang="en" sz="750">
                  <a:solidFill>
                    <a:srgbClr val="9CCC6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 is received in directory '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$dir</a:t>
              </a:r>
              <a:r>
                <a:rPr lang="en" sz="750">
                  <a:solidFill>
                    <a:srgbClr val="9CCC6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 via '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$action</a:t>
              </a:r>
              <a:r>
                <a:rPr lang="en" sz="750">
                  <a:solidFill>
                    <a:srgbClr val="9CCC6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'"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path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$dir$file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q_path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=./av/quarantine/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$file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mv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$path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$q_path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python3 ./av/remote_analysis.py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$q_path</a:t>
              </a: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FBC02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$path</a:t>
              </a:r>
              <a:endParaRPr sz="7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ECEFF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" sz="750">
                  <a:solidFill>
                    <a:srgbClr val="4DD0E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done</a:t>
              </a:r>
              <a:endParaRPr/>
            </a:p>
          </p:txBody>
        </p:sp>
        <p:sp>
          <p:nvSpPr>
            <p:cNvPr id="3011" name="Google Shape;3011;p119"/>
            <p:cNvSpPr/>
            <p:nvPr/>
          </p:nvSpPr>
          <p:spPr>
            <a:xfrm>
              <a:off x="2161425" y="2960075"/>
              <a:ext cx="4728300" cy="173400"/>
            </a:xfrm>
            <a:prstGeom prst="rect">
              <a:avLst/>
            </a:prstGeom>
            <a:solidFill>
              <a:srgbClr val="FFD8A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File: 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central-node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/start.sh</a:t>
              </a:r>
              <a:endParaRPr b="1" u="sng"/>
            </a:p>
          </p:txBody>
        </p:sp>
      </p:grpSp>
      <p:grpSp>
        <p:nvGrpSpPr>
          <p:cNvPr id="3012" name="Google Shape;3012;p119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013" name="Google Shape;3013;p119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014" name="Google Shape;3014;p119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119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119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119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18" name="Google Shape;3018;p119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120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Scansione Nuovo File</a:t>
            </a:r>
            <a:endParaRPr/>
          </a:p>
        </p:txBody>
      </p:sp>
      <p:sp>
        <p:nvSpPr>
          <p:cNvPr id="3024" name="Google Shape;3024;p120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5" name="Google Shape;3025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25" y="726400"/>
            <a:ext cx="7098002" cy="4139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6" name="Google Shape;3026;p120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027" name="Google Shape;3027;p120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028" name="Google Shape;3028;p120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120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120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120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2" name="Google Shape;3032;p120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  <p:grpSp>
        <p:nvGrpSpPr>
          <p:cNvPr id="3033" name="Google Shape;3033;p120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3034" name="Google Shape;3034;p12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2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2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2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2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2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2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2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2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2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4" name="Google Shape;3044;p120"/>
          <p:cNvSpPr/>
          <p:nvPr/>
        </p:nvSpPr>
        <p:spPr>
          <a:xfrm>
            <a:off x="827225" y="2758825"/>
            <a:ext cx="3352500" cy="902400"/>
          </a:xfrm>
          <a:prstGeom prst="wedgeRectCallout">
            <a:avLst>
              <a:gd fmla="val -7046" name="adj1"/>
              <a:gd fmla="val 124820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rgbClr val="F9CB9C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75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The Executable </a:t>
            </a:r>
            <a:r>
              <a:rPr lang="en" sz="750" u="sng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test_mw.exe</a:t>
            </a:r>
            <a:r>
              <a:rPr lang="en" sz="75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has been received in directory </a:t>
            </a:r>
            <a:r>
              <a:rPr lang="en" sz="750" u="sng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/Scaricati</a:t>
            </a:r>
            <a:endParaRPr sz="750" u="sng">
              <a:solidFill>
                <a:srgbClr val="F2F2F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F2F2F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750">
                <a:solidFill>
                  <a:srgbClr val="F2F2F2"/>
                </a:solidFill>
                <a:latin typeface="Roboto Mono"/>
                <a:ea typeface="Roboto Mono"/>
                <a:cs typeface="Roboto Mono"/>
                <a:sym typeface="Roboto Mono"/>
              </a:rPr>
              <a:t> Starting Remote Analysis…</a:t>
            </a:r>
            <a:endParaRPr sz="750">
              <a:solidFill>
                <a:srgbClr val="F2F2F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045" name="Google Shape;3045;p120"/>
          <p:cNvCxnSpPr/>
          <p:nvPr/>
        </p:nvCxnSpPr>
        <p:spPr>
          <a:xfrm flipH="1" rot="10800000">
            <a:off x="6816425" y="2414000"/>
            <a:ext cx="403500" cy="432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6" name="Google Shape;3046;p120"/>
          <p:cNvCxnSpPr/>
          <p:nvPr/>
        </p:nvCxnSpPr>
        <p:spPr>
          <a:xfrm flipH="1" rot="10800000">
            <a:off x="6804425" y="2846900"/>
            <a:ext cx="427500" cy="5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7" name="Google Shape;3047;p120"/>
          <p:cNvCxnSpPr/>
          <p:nvPr/>
        </p:nvCxnSpPr>
        <p:spPr>
          <a:xfrm>
            <a:off x="6820100" y="2861575"/>
            <a:ext cx="394500" cy="361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48" name="Google Shape;3048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5" y="3998250"/>
            <a:ext cx="506701" cy="4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3049" name="Google Shape;3049;p120"/>
          <p:cNvSpPr/>
          <p:nvPr/>
        </p:nvSpPr>
        <p:spPr>
          <a:xfrm>
            <a:off x="327600" y="1324300"/>
            <a:ext cx="3047400" cy="1023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</a:t>
            </a: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central node scarica un file da internet sfruttando l’interfaccia NAT.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Se il file viene scaricato su una delle cartelle monitorate viene attivato l’evento di inotifywait, ed il file viene quindi processato da remote_analysis.py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cxnSp>
        <p:nvCxnSpPr>
          <p:cNvPr id="3050" name="Google Shape;3050;p120"/>
          <p:cNvCxnSpPr>
            <a:endCxn id="3048" idx="3"/>
          </p:cNvCxnSpPr>
          <p:nvPr/>
        </p:nvCxnSpPr>
        <p:spPr>
          <a:xfrm rot="10800000">
            <a:off x="557926" y="4244549"/>
            <a:ext cx="1643400" cy="143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51" name="Google Shape;3051;p120"/>
          <p:cNvSpPr txBox="1"/>
          <p:nvPr/>
        </p:nvSpPr>
        <p:spPr>
          <a:xfrm rot="276886">
            <a:off x="731984" y="4078544"/>
            <a:ext cx="1476587" cy="2925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GET somesite.org/test_mw.exe</a:t>
            </a:r>
            <a:endParaRPr b="1" sz="700"/>
          </a:p>
        </p:txBody>
      </p:sp>
      <p:cxnSp>
        <p:nvCxnSpPr>
          <p:cNvPr id="3052" name="Google Shape;3052;p120"/>
          <p:cNvCxnSpPr/>
          <p:nvPr/>
        </p:nvCxnSpPr>
        <p:spPr>
          <a:xfrm>
            <a:off x="522800" y="4359325"/>
            <a:ext cx="1678500" cy="130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53" name="Google Shape;3053;p120"/>
          <p:cNvSpPr txBox="1"/>
          <p:nvPr/>
        </p:nvSpPr>
        <p:spPr>
          <a:xfrm rot="276886">
            <a:off x="857859" y="4385569"/>
            <a:ext cx="1476587" cy="2925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200: </a:t>
            </a:r>
            <a:r>
              <a:rPr b="1" lang="en" sz="7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test_mw.exe</a:t>
            </a:r>
            <a:endParaRPr b="1" sz="7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121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9" name="Google Shape;305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25" y="726400"/>
            <a:ext cx="7098002" cy="4139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0" name="Google Shape;3060;p121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061" name="Google Shape;3061;p121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062" name="Google Shape;3062;p121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121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121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121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66" name="Google Shape;3066;p121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  <p:sp>
        <p:nvSpPr>
          <p:cNvPr id="3067" name="Google Shape;3067;p121"/>
          <p:cNvSpPr/>
          <p:nvPr/>
        </p:nvSpPr>
        <p:spPr>
          <a:xfrm>
            <a:off x="7655925" y="2120500"/>
            <a:ext cx="1221600" cy="459300"/>
          </a:xfrm>
          <a:prstGeom prst="wedgeRectCallout">
            <a:avLst>
              <a:gd fmla="val -72473" name="adj1"/>
              <a:gd fmla="val 4316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start_listening()</a:t>
            </a:r>
            <a:endParaRPr b="1" sz="75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8" name="Google Shape;3068;p121"/>
          <p:cNvSpPr/>
          <p:nvPr/>
        </p:nvSpPr>
        <p:spPr>
          <a:xfrm>
            <a:off x="7655925" y="3316800"/>
            <a:ext cx="1221600" cy="459300"/>
          </a:xfrm>
          <a:prstGeom prst="wedgeRectCallout">
            <a:avLst>
              <a:gd fmla="val -73273" name="adj1"/>
              <a:gd fmla="val -53260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start_listening()</a:t>
            </a:r>
            <a:endParaRPr b="1" sz="75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9" name="Google Shape;3069;p121"/>
          <p:cNvSpPr/>
          <p:nvPr/>
        </p:nvSpPr>
        <p:spPr>
          <a:xfrm>
            <a:off x="2325950" y="2846900"/>
            <a:ext cx="4490475" cy="1511500"/>
          </a:xfrm>
          <a:custGeom>
            <a:rect b="b" l="l" r="r" t="t"/>
            <a:pathLst>
              <a:path extrusionOk="0" h="60460" w="179619">
                <a:moveTo>
                  <a:pt x="0" y="60460"/>
                </a:moveTo>
                <a:lnTo>
                  <a:pt x="12327" y="41383"/>
                </a:lnTo>
                <a:lnTo>
                  <a:pt x="33458" y="14381"/>
                </a:lnTo>
                <a:lnTo>
                  <a:pt x="80124" y="15262"/>
                </a:lnTo>
                <a:lnTo>
                  <a:pt x="116517" y="29350"/>
                </a:lnTo>
                <a:lnTo>
                  <a:pt x="154378" y="1174"/>
                </a:lnTo>
                <a:lnTo>
                  <a:pt x="179619" y="0"/>
                </a:lnTo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sp>
      <p:cxnSp>
        <p:nvCxnSpPr>
          <p:cNvPr id="3070" name="Google Shape;3070;p121"/>
          <p:cNvCxnSpPr/>
          <p:nvPr/>
        </p:nvCxnSpPr>
        <p:spPr>
          <a:xfrm flipH="1" rot="10800000">
            <a:off x="6816425" y="2414000"/>
            <a:ext cx="403500" cy="432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1" name="Google Shape;3071;p121"/>
          <p:cNvCxnSpPr/>
          <p:nvPr/>
        </p:nvCxnSpPr>
        <p:spPr>
          <a:xfrm flipH="1" rot="10800000">
            <a:off x="6804425" y="2846900"/>
            <a:ext cx="427500" cy="5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2" name="Google Shape;3072;p121"/>
          <p:cNvCxnSpPr/>
          <p:nvPr/>
        </p:nvCxnSpPr>
        <p:spPr>
          <a:xfrm>
            <a:off x="6820100" y="2861575"/>
            <a:ext cx="394500" cy="361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3" name="Google Shape;3073;p121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Invio Malware</a:t>
            </a:r>
            <a:endParaRPr/>
          </a:p>
        </p:txBody>
      </p:sp>
      <p:sp>
        <p:nvSpPr>
          <p:cNvPr id="3074" name="Google Shape;3074;p121"/>
          <p:cNvSpPr/>
          <p:nvPr/>
        </p:nvSpPr>
        <p:spPr>
          <a:xfrm>
            <a:off x="257525" y="1241400"/>
            <a:ext cx="3947400" cy="73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L’invio del file ai nodi worker avviene in parallelo tramite 3 thread differenti.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3075" name="Google Shape;3075;p121"/>
          <p:cNvSpPr/>
          <p:nvPr/>
        </p:nvSpPr>
        <p:spPr>
          <a:xfrm>
            <a:off x="257525" y="1797650"/>
            <a:ext cx="3947400" cy="902400"/>
          </a:xfrm>
          <a:prstGeom prst="wedgeRectCallout">
            <a:avLst>
              <a:gd fmla="val -559" name="adj1"/>
              <a:gd fmla="val 232959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av1_thr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7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threading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Thread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send_file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=[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file_path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file_name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4FC1FF"/>
                </a:solidFill>
                <a:latin typeface="Roboto Mono"/>
                <a:ea typeface="Roboto Mono"/>
                <a:cs typeface="Roboto Mono"/>
                <a:sym typeface="Roboto Mono"/>
              </a:rPr>
              <a:t>AV1_IP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4FC1FF"/>
                </a:solidFill>
                <a:latin typeface="Roboto Mono"/>
                <a:ea typeface="Roboto Mono"/>
                <a:cs typeface="Roboto Mono"/>
                <a:sym typeface="Roboto Mono"/>
              </a:rPr>
              <a:t>AV1_REP_PORT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av2_thr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7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threading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Thread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send_file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=[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file_path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file_name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4FC1FF"/>
                </a:solidFill>
                <a:latin typeface="Roboto Mono"/>
                <a:ea typeface="Roboto Mono"/>
                <a:cs typeface="Roboto Mono"/>
                <a:sym typeface="Roboto Mono"/>
              </a:rPr>
              <a:t>AV2_IP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4FC1FF"/>
                </a:solidFill>
                <a:latin typeface="Roboto Mono"/>
                <a:ea typeface="Roboto Mono"/>
                <a:cs typeface="Roboto Mono"/>
                <a:sym typeface="Roboto Mono"/>
              </a:rPr>
              <a:t>AV2_REP_PORT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av3_thr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7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threading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Thread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send_file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=[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file_path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file_name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4FC1FF"/>
                </a:solidFill>
                <a:latin typeface="Roboto Mono"/>
                <a:ea typeface="Roboto Mono"/>
                <a:cs typeface="Roboto Mono"/>
                <a:sym typeface="Roboto Mono"/>
              </a:rPr>
              <a:t>AV3_IP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4FC1FF"/>
                </a:solidFill>
                <a:latin typeface="Roboto Mono"/>
                <a:ea typeface="Roboto Mono"/>
                <a:cs typeface="Roboto Mono"/>
                <a:sym typeface="Roboto Mono"/>
              </a:rPr>
              <a:t>AV3_REP_PORT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076" name="Google Shape;3076;p121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3077" name="Google Shape;3077;p12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2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2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2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2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2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2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2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2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2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7" name="Google Shape;3087;p121"/>
          <p:cNvSpPr/>
          <p:nvPr/>
        </p:nvSpPr>
        <p:spPr>
          <a:xfrm>
            <a:off x="6110325" y="1241400"/>
            <a:ext cx="2767200" cy="572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Ogni worker si mette in ascolto per la ricezione dei file su una socket dedicata.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3088" name="Google Shape;3088;p121"/>
          <p:cNvSpPr/>
          <p:nvPr/>
        </p:nvSpPr>
        <p:spPr>
          <a:xfrm>
            <a:off x="7655925" y="2748000"/>
            <a:ext cx="1221600" cy="459300"/>
          </a:xfrm>
          <a:prstGeom prst="wedgeRectCallout">
            <a:avLst>
              <a:gd fmla="val -73074" name="adj1"/>
              <a:gd fmla="val -38052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start_listening()</a:t>
            </a:r>
            <a:endParaRPr b="1" sz="75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122"/>
          <p:cNvSpPr/>
          <p:nvPr/>
        </p:nvSpPr>
        <p:spPr>
          <a:xfrm>
            <a:off x="6407100" y="1981050"/>
            <a:ext cx="2736900" cy="307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122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Invio Malware: Client/Server API</a:t>
            </a:r>
            <a:endParaRPr/>
          </a:p>
        </p:txBody>
      </p:sp>
      <p:grpSp>
        <p:nvGrpSpPr>
          <p:cNvPr id="3095" name="Google Shape;3095;p122"/>
          <p:cNvGrpSpPr/>
          <p:nvPr/>
        </p:nvGrpSpPr>
        <p:grpSpPr>
          <a:xfrm>
            <a:off x="6393804" y="-1040654"/>
            <a:ext cx="5253816" cy="1622108"/>
            <a:chOff x="5092229" y="-180802"/>
            <a:chExt cx="5253816" cy="1622108"/>
          </a:xfrm>
        </p:grpSpPr>
        <p:sp>
          <p:nvSpPr>
            <p:cNvPr id="3096" name="Google Shape;3096;p122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22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22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22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22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22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22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22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22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22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6" name="Google Shape;3106;p122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07" name="Google Shape;3107;p122"/>
          <p:cNvGrpSpPr/>
          <p:nvPr/>
        </p:nvGrpSpPr>
        <p:grpSpPr>
          <a:xfrm>
            <a:off x="221175" y="828900"/>
            <a:ext cx="3924500" cy="4270683"/>
            <a:chOff x="2085039" y="2858347"/>
            <a:chExt cx="5042400" cy="1759800"/>
          </a:xfrm>
        </p:grpSpPr>
        <p:sp>
          <p:nvSpPr>
            <p:cNvPr id="3108" name="Google Shape;3108;p122"/>
            <p:cNvSpPr/>
            <p:nvPr/>
          </p:nvSpPr>
          <p:spPr>
            <a:xfrm>
              <a:off x="2085039" y="2858347"/>
              <a:ext cx="5042400" cy="1759800"/>
            </a:xfrm>
            <a:prstGeom prst="rect">
              <a:avLst/>
            </a:prstGeom>
            <a:solidFill>
              <a:srgbClr val="1E1E1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send_file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file_name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dest_ip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rep_port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rep_port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== </a:t>
              </a:r>
              <a:r>
                <a:rPr lang="en" sz="750">
                  <a:solidFill>
                    <a:srgbClr val="4FC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AV1_REP_PORT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lock_av1</a:t>
              </a:r>
              <a:endParaRPr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elif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rep_port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== </a:t>
              </a:r>
              <a:r>
                <a:rPr lang="en" sz="750">
                  <a:solidFill>
                    <a:srgbClr val="4FC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AV2_REP_PORT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lock_av2</a:t>
              </a:r>
              <a:endParaRPr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elif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rep_port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== </a:t>
              </a:r>
              <a:r>
                <a:rPr lang="en" sz="750">
                  <a:solidFill>
                    <a:srgbClr val="4FC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AV3_REP_PORT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lock_av3</a:t>
              </a:r>
              <a:endParaRPr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acquire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Initialize Socket &amp; Connect to Host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socket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socket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connect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dest_ip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rep_port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Send filename to the server, and wait for ACK to continue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send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file_name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.encode())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recv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Receive ACK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Read File in binary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open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'rb'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line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1024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Keep sending data to the server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while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(line)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time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sleep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4FC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CONGESTION_SLOWDOWN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4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send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line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line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read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1024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close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close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Listening for Report after Malware it's succesfully sent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start_listening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rep_port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endParaRPr sz="75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109" name="Google Shape;3109;p122"/>
            <p:cNvSpPr/>
            <p:nvPr/>
          </p:nvSpPr>
          <p:spPr>
            <a:xfrm>
              <a:off x="2161424" y="2892394"/>
              <a:ext cx="4890600" cy="76800"/>
            </a:xfrm>
            <a:prstGeom prst="rect">
              <a:avLst/>
            </a:prstGeom>
            <a:solidFill>
              <a:srgbClr val="FFD8A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File: 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central-node/remote_analysis.py</a:t>
              </a:r>
              <a:endParaRPr b="1" u="sng"/>
            </a:p>
          </p:txBody>
        </p:sp>
      </p:grpSp>
      <p:grpSp>
        <p:nvGrpSpPr>
          <p:cNvPr id="3110" name="Google Shape;3110;p122"/>
          <p:cNvGrpSpPr/>
          <p:nvPr/>
        </p:nvGrpSpPr>
        <p:grpSpPr>
          <a:xfrm>
            <a:off x="5330563" y="828900"/>
            <a:ext cx="3011826" cy="4270683"/>
            <a:chOff x="2085039" y="2858554"/>
            <a:chExt cx="5042400" cy="1759800"/>
          </a:xfrm>
        </p:grpSpPr>
        <p:sp>
          <p:nvSpPr>
            <p:cNvPr id="3111" name="Google Shape;3111;p122"/>
            <p:cNvSpPr/>
            <p:nvPr/>
          </p:nvSpPr>
          <p:spPr>
            <a:xfrm>
              <a:off x="2085039" y="2858554"/>
              <a:ext cx="5042400" cy="1759800"/>
            </a:xfrm>
            <a:prstGeom prst="rect">
              <a:avLst/>
            </a:prstGeom>
            <a:solidFill>
              <a:srgbClr val="1E1E1E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start_listening</a:t>
              </a:r>
              <a:r>
                <a:rPr b="1"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Initialize Socket Instance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socket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4EC9B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socket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binding to the host and port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bind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((</a:t>
              </a:r>
              <a:r>
                <a:rPr lang="en" sz="750">
                  <a:solidFill>
                    <a:srgbClr val="4FC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HOST_IP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4FC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REPORT_PORT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))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listen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while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569CD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True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Establish connection with the clients.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addr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sock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accept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Get filename from the client &amp; Send ACK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data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recv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1024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file_name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data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decode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send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"OK"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encode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Write File in binary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4FC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MALWARE_DIR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+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file_name</a:t>
              </a:r>
              <a:endParaRPr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open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CE917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'wb'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6A9955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Keep receiving data from the client</a:t>
              </a:r>
              <a:endParaRPr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line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recv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1024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C586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while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(line)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write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line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line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recv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B5CEA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1024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close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close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   </a:t>
              </a:r>
              <a:r>
                <a:rPr lang="en" sz="750">
                  <a:solidFill>
                    <a:srgbClr val="DCDCA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analyze_file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file_path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750">
                  <a:solidFill>
                    <a:srgbClr val="9CDCFE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file_name</a:t>
              </a:r>
              <a:r>
                <a:rPr lang="en" sz="750">
                  <a:solidFill>
                    <a:srgbClr val="D4D4D4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3112" name="Google Shape;3112;p122"/>
            <p:cNvSpPr/>
            <p:nvPr/>
          </p:nvSpPr>
          <p:spPr>
            <a:xfrm>
              <a:off x="2161424" y="2892394"/>
              <a:ext cx="4890600" cy="76800"/>
            </a:xfrm>
            <a:prstGeom prst="rect">
              <a:avLst/>
            </a:prstGeom>
            <a:solidFill>
              <a:srgbClr val="FFD8A4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File: </a:t>
              </a:r>
              <a:r>
                <a:rPr b="1" lang="en" sz="750" u="sng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av/start_av.py</a:t>
              </a:r>
              <a:endParaRPr b="1" u="sng"/>
            </a:p>
          </p:txBody>
        </p:sp>
      </p:grpSp>
      <p:sp>
        <p:nvSpPr>
          <p:cNvPr id="3113" name="Google Shape;3113;p122"/>
          <p:cNvSpPr/>
          <p:nvPr/>
        </p:nvSpPr>
        <p:spPr>
          <a:xfrm>
            <a:off x="2835075" y="1915050"/>
            <a:ext cx="2315700" cy="785100"/>
          </a:xfrm>
          <a:prstGeom prst="wedgeRoundRectCallout">
            <a:avLst>
              <a:gd fmla="val -71669" name="adj1"/>
              <a:gd fmla="val -69625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Ogni thread prima di inviare il file acquisisce un apposito lock.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Il lock verrà rilasciato solo dopo che ha ricevuto il report dall’antivirus remoto.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3114" name="Google Shape;3114;p122"/>
          <p:cNvSpPr/>
          <p:nvPr/>
        </p:nvSpPr>
        <p:spPr>
          <a:xfrm>
            <a:off x="3014875" y="3125700"/>
            <a:ext cx="1585500" cy="785100"/>
          </a:xfrm>
          <a:prstGeom prst="wedgeRoundRectCallout">
            <a:avLst>
              <a:gd fmla="val -79106" name="adj1"/>
              <a:gd fmla="val 60282" name="adj2"/>
              <a:gd fmla="val 0" name="adj3"/>
            </a:avLst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Evita la congestione dei router cisco per l’invio di grandi file. 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(vedi limitazioni)</a:t>
            </a:r>
            <a:endParaRPr i="1"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123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0" name="Google Shape;312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25" y="726400"/>
            <a:ext cx="7098002" cy="4139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1" name="Google Shape;3121;p123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122" name="Google Shape;3122;p123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123" name="Google Shape;3123;p123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123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123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123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27" name="Google Shape;3127;p123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  <p:sp>
        <p:nvSpPr>
          <p:cNvPr id="3128" name="Google Shape;3128;p123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</a:t>
            </a:r>
            <a:r>
              <a:rPr lang="en"/>
              <a:t>Analysis</a:t>
            </a:r>
            <a:endParaRPr/>
          </a:p>
        </p:txBody>
      </p:sp>
      <p:grpSp>
        <p:nvGrpSpPr>
          <p:cNvPr id="3129" name="Google Shape;3129;p123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3130" name="Google Shape;3130;p12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2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2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2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2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2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2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2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2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2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0" name="Google Shape;3140;p123"/>
          <p:cNvSpPr/>
          <p:nvPr/>
        </p:nvSpPr>
        <p:spPr>
          <a:xfrm>
            <a:off x="6963150" y="1408775"/>
            <a:ext cx="2142300" cy="459300"/>
          </a:xfrm>
          <a:prstGeom prst="wedgeRectCallout">
            <a:avLst>
              <a:gd fmla="val -34587" name="adj1"/>
              <a:gd fmla="val 144894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analyze_file(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file_path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file_name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1" name="Google Shape;3141;p123"/>
          <p:cNvSpPr/>
          <p:nvPr/>
        </p:nvSpPr>
        <p:spPr>
          <a:xfrm>
            <a:off x="4619175" y="2074800"/>
            <a:ext cx="2217600" cy="459300"/>
          </a:xfrm>
          <a:prstGeom prst="wedgeRectCallout">
            <a:avLst>
              <a:gd fmla="val 66950" name="adj1"/>
              <a:gd fmla="val 114909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analyze_file(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file_path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file_name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2" name="Google Shape;3142;p123"/>
          <p:cNvSpPr/>
          <p:nvPr/>
        </p:nvSpPr>
        <p:spPr>
          <a:xfrm>
            <a:off x="5112475" y="3780000"/>
            <a:ext cx="2217600" cy="459300"/>
          </a:xfrm>
          <a:prstGeom prst="wedgeRectCallout">
            <a:avLst>
              <a:gd fmla="val 45035" name="adj1"/>
              <a:gd fmla="val -150914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analyze_file(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file_path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file_name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3" name="Google Shape;3143;p123"/>
          <p:cNvSpPr/>
          <p:nvPr/>
        </p:nvSpPr>
        <p:spPr>
          <a:xfrm>
            <a:off x="133525" y="2707500"/>
            <a:ext cx="2834400" cy="794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Dopo aver inviato il malware il central-node si mette in attesa di ricevere i report da tutti i nodi worker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3144" name="Google Shape;3144;p123"/>
          <p:cNvSpPr/>
          <p:nvPr/>
        </p:nvSpPr>
        <p:spPr>
          <a:xfrm>
            <a:off x="112675" y="3353175"/>
            <a:ext cx="2876100" cy="572700"/>
          </a:xfrm>
          <a:prstGeom prst="wedgeRectCallout">
            <a:avLst>
              <a:gd fmla="val 25299" name="adj1"/>
              <a:gd fmla="val 137053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av1_thr</a:t>
            </a:r>
            <a:r>
              <a:rPr b="1"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start_listening(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lock_av1,AV1_REP_PORT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av2_thr</a:t>
            </a:r>
            <a:r>
              <a:rPr b="1"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start_listening(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lock_av2,AV2_REP_PORT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av3_thr</a:t>
            </a:r>
            <a:r>
              <a:rPr b="1"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start_listening(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lock_av3,AV3_REP_PORT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5" name="Google Shape;3145;p123"/>
          <p:cNvSpPr/>
          <p:nvPr/>
        </p:nvSpPr>
        <p:spPr>
          <a:xfrm>
            <a:off x="4749100" y="1162800"/>
            <a:ext cx="2834400" cy="393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Dopo aver ricevuto il malware ogni nodo worker esegue il suo antivirus locale per analizzare il file.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124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1" name="Google Shape;315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25" y="726400"/>
            <a:ext cx="7098002" cy="4139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2" name="Google Shape;3152;p124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153" name="Google Shape;3153;p124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154" name="Google Shape;3154;p124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124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124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124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8" name="Google Shape;3158;p124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  <p:sp>
        <p:nvSpPr>
          <p:cNvPr id="3159" name="Google Shape;3159;p124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Invio Report</a:t>
            </a:r>
            <a:endParaRPr/>
          </a:p>
        </p:txBody>
      </p:sp>
      <p:grpSp>
        <p:nvGrpSpPr>
          <p:cNvPr id="3160" name="Google Shape;3160;p124"/>
          <p:cNvGrpSpPr/>
          <p:nvPr/>
        </p:nvGrpSpPr>
        <p:grpSpPr>
          <a:xfrm>
            <a:off x="5549429" y="-571079"/>
            <a:ext cx="5253816" cy="1622108"/>
            <a:chOff x="5092229" y="-180802"/>
            <a:chExt cx="5253816" cy="1622108"/>
          </a:xfrm>
        </p:grpSpPr>
        <p:sp>
          <p:nvSpPr>
            <p:cNvPr id="3161" name="Google Shape;3161;p12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2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2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2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2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2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24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24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24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24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1" name="Google Shape;3171;p124"/>
          <p:cNvSpPr/>
          <p:nvPr/>
        </p:nvSpPr>
        <p:spPr>
          <a:xfrm>
            <a:off x="6873450" y="1394075"/>
            <a:ext cx="2217600" cy="459300"/>
          </a:xfrm>
          <a:prstGeom prst="wedgeRectCallout">
            <a:avLst>
              <a:gd fmla="val -28748" name="adj1"/>
              <a:gd fmla="val 141705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send_file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report_path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report_name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2" name="Google Shape;3172;p124"/>
          <p:cNvSpPr/>
          <p:nvPr/>
        </p:nvSpPr>
        <p:spPr>
          <a:xfrm>
            <a:off x="4619175" y="2074800"/>
            <a:ext cx="2217600" cy="459300"/>
          </a:xfrm>
          <a:prstGeom prst="wedgeRectCallout">
            <a:avLst>
              <a:gd fmla="val 66950" name="adj1"/>
              <a:gd fmla="val 114909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send_file(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report_path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report_name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3" name="Google Shape;3173;p124"/>
          <p:cNvSpPr/>
          <p:nvPr/>
        </p:nvSpPr>
        <p:spPr>
          <a:xfrm>
            <a:off x="5112475" y="3780000"/>
            <a:ext cx="2217600" cy="459300"/>
          </a:xfrm>
          <a:prstGeom prst="wedgeRectCallout">
            <a:avLst>
              <a:gd fmla="val 45035" name="adj1"/>
              <a:gd fmla="val -150914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send_file(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report_path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report_name</a:t>
            </a:r>
            <a:r>
              <a:rPr lang="en" sz="75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4" name="Google Shape;3174;p124"/>
          <p:cNvSpPr/>
          <p:nvPr/>
        </p:nvSpPr>
        <p:spPr>
          <a:xfrm>
            <a:off x="44025" y="1920975"/>
            <a:ext cx="2834400" cy="794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Una volta ricevuto il report da un antivirus, il central node rilascia il lock ad esso associato, e chiude la connessione con il nodo worker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3175" name="Google Shape;3175;p124"/>
          <p:cNvSpPr/>
          <p:nvPr/>
        </p:nvSpPr>
        <p:spPr>
          <a:xfrm>
            <a:off x="44025" y="2544075"/>
            <a:ext cx="2834400" cy="741600"/>
          </a:xfrm>
          <a:prstGeom prst="wedgeRectCallout">
            <a:avLst>
              <a:gd fmla="val 25072" name="adj1"/>
              <a:gd fmla="val 202565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</a:t>
            </a:r>
            <a:r>
              <a:rPr b="1"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   print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sz="7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"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port</a:t>
            </a:r>
            <a:r>
              <a:rPr lang="en"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" sz="7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: Report has been received’</a:t>
            </a:r>
            <a:r>
              <a:rPr lang="en" sz="75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con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b="1"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.release()</a:t>
            </a:r>
            <a:endParaRPr b="1"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6" name="Google Shape;3176;p124"/>
          <p:cNvSpPr/>
          <p:nvPr/>
        </p:nvSpPr>
        <p:spPr>
          <a:xfrm>
            <a:off x="3875950" y="1146400"/>
            <a:ext cx="2834400" cy="393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Ogni nodo worker genera un report locale con i risultati della sua analisi, e lo invia al central-node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sp>
        <p:nvSpPr>
          <p:cNvPr id="3177" name="Google Shape;3177;p124"/>
          <p:cNvSpPr/>
          <p:nvPr/>
        </p:nvSpPr>
        <p:spPr>
          <a:xfrm>
            <a:off x="2249750" y="2854250"/>
            <a:ext cx="4578525" cy="1489475"/>
          </a:xfrm>
          <a:custGeom>
            <a:rect b="b" l="l" r="r" t="t"/>
            <a:pathLst>
              <a:path extrusionOk="0" h="59579" w="183141">
                <a:moveTo>
                  <a:pt x="183141" y="0"/>
                </a:moveTo>
                <a:lnTo>
                  <a:pt x="153204" y="1174"/>
                </a:lnTo>
                <a:lnTo>
                  <a:pt x="117691" y="27588"/>
                </a:lnTo>
                <a:lnTo>
                  <a:pt x="80124" y="14381"/>
                </a:lnTo>
                <a:lnTo>
                  <a:pt x="35219" y="13500"/>
                </a:lnTo>
                <a:lnTo>
                  <a:pt x="14381" y="40208"/>
                </a:lnTo>
                <a:lnTo>
                  <a:pt x="0" y="59579"/>
                </a:lnTo>
              </a:path>
            </a:pathLst>
          </a:cu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178" name="Google Shape;3178;p124"/>
          <p:cNvSpPr/>
          <p:nvPr/>
        </p:nvSpPr>
        <p:spPr>
          <a:xfrm>
            <a:off x="2249738" y="2885388"/>
            <a:ext cx="4578525" cy="1489475"/>
          </a:xfrm>
          <a:custGeom>
            <a:rect b="b" l="l" r="r" t="t"/>
            <a:pathLst>
              <a:path extrusionOk="0" h="59579" w="183141">
                <a:moveTo>
                  <a:pt x="183141" y="0"/>
                </a:moveTo>
                <a:lnTo>
                  <a:pt x="153204" y="1174"/>
                </a:lnTo>
                <a:lnTo>
                  <a:pt x="117691" y="27588"/>
                </a:lnTo>
                <a:lnTo>
                  <a:pt x="80124" y="14381"/>
                </a:lnTo>
                <a:lnTo>
                  <a:pt x="35219" y="13500"/>
                </a:lnTo>
                <a:lnTo>
                  <a:pt x="14381" y="40208"/>
                </a:lnTo>
                <a:lnTo>
                  <a:pt x="0" y="59579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179" name="Google Shape;3179;p124"/>
          <p:cNvSpPr/>
          <p:nvPr/>
        </p:nvSpPr>
        <p:spPr>
          <a:xfrm>
            <a:off x="2249738" y="2914888"/>
            <a:ext cx="4578525" cy="1489475"/>
          </a:xfrm>
          <a:custGeom>
            <a:rect b="b" l="l" r="r" t="t"/>
            <a:pathLst>
              <a:path extrusionOk="0" h="59579" w="183141">
                <a:moveTo>
                  <a:pt x="183141" y="0"/>
                </a:moveTo>
                <a:lnTo>
                  <a:pt x="153204" y="1174"/>
                </a:lnTo>
                <a:lnTo>
                  <a:pt x="117691" y="27588"/>
                </a:lnTo>
                <a:lnTo>
                  <a:pt x="80124" y="14381"/>
                </a:lnTo>
                <a:lnTo>
                  <a:pt x="35219" y="13500"/>
                </a:lnTo>
                <a:lnTo>
                  <a:pt x="14381" y="40208"/>
                </a:lnTo>
                <a:lnTo>
                  <a:pt x="0" y="59579"/>
                </a:ln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3180" name="Google Shape;3180;p124"/>
          <p:cNvCxnSpPr/>
          <p:nvPr/>
        </p:nvCxnSpPr>
        <p:spPr>
          <a:xfrm flipH="1">
            <a:off x="6812875" y="2487375"/>
            <a:ext cx="359400" cy="3669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1" name="Google Shape;3181;p124"/>
          <p:cNvCxnSpPr/>
          <p:nvPr/>
        </p:nvCxnSpPr>
        <p:spPr>
          <a:xfrm flipH="1">
            <a:off x="6823675" y="2854250"/>
            <a:ext cx="419400" cy="25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2" name="Google Shape;3182;p124"/>
          <p:cNvCxnSpPr/>
          <p:nvPr/>
        </p:nvCxnSpPr>
        <p:spPr>
          <a:xfrm rot="10800000">
            <a:off x="6854125" y="2908300"/>
            <a:ext cx="374100" cy="333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3" name="Google Shape;3183;p124"/>
          <p:cNvCxnSpPr/>
          <p:nvPr/>
        </p:nvCxnSpPr>
        <p:spPr>
          <a:xfrm flipH="1">
            <a:off x="6765075" y="2912025"/>
            <a:ext cx="97200" cy="57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125"/>
          <p:cNvSpPr txBox="1"/>
          <p:nvPr/>
        </p:nvSpPr>
        <p:spPr>
          <a:xfrm>
            <a:off x="2878950" y="3003300"/>
            <a:ext cx="3386100" cy="1710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7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"FOUND"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result_av1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threats_found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append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result_av1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75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entry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result_av2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7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"not_safe"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entry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threats_found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append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entry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diff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result_av3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7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"Found"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diff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"Warning"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diff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threats_found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append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diff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threats_found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!= []: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ask_user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file_path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threats_found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original_path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89" name="Google Shape;3189;p125"/>
          <p:cNvSpPr txBox="1"/>
          <p:nvPr>
            <p:ph idx="4294967295" type="body"/>
          </p:nvPr>
        </p:nvSpPr>
        <p:spPr>
          <a:xfrm>
            <a:off x="683300" y="714905"/>
            <a:ext cx="7704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central-node cerca di acquisire i tre lock, in modo che solo dopo aver ricevuto tutti i report prosegua con la valutazione della minaccia.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25"/>
          <p:cNvSpPr txBox="1"/>
          <p:nvPr>
            <p:ph type="title"/>
          </p:nvPr>
        </p:nvSpPr>
        <p:spPr>
          <a:xfrm>
            <a:off x="683300" y="180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e Decisione Globale</a:t>
            </a:r>
            <a:endParaRPr/>
          </a:p>
        </p:txBody>
      </p:sp>
      <p:grpSp>
        <p:nvGrpSpPr>
          <p:cNvPr id="3191" name="Google Shape;3191;p125"/>
          <p:cNvGrpSpPr/>
          <p:nvPr/>
        </p:nvGrpSpPr>
        <p:grpSpPr>
          <a:xfrm>
            <a:off x="6251579" y="-142679"/>
            <a:ext cx="5253816" cy="1622108"/>
            <a:chOff x="5092229" y="-180802"/>
            <a:chExt cx="5253816" cy="1622108"/>
          </a:xfrm>
        </p:grpSpPr>
        <p:sp>
          <p:nvSpPr>
            <p:cNvPr id="3192" name="Google Shape;3192;p12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2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2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2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2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2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25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25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25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25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2" name="Google Shape;3202;p125"/>
          <p:cNvSpPr txBox="1"/>
          <p:nvPr>
            <p:ph idx="12" type="sldNum"/>
          </p:nvPr>
        </p:nvSpPr>
        <p:spPr>
          <a:xfrm>
            <a:off x="4260959" y="4763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3" name="Google Shape;3203;p125"/>
          <p:cNvSpPr/>
          <p:nvPr/>
        </p:nvSpPr>
        <p:spPr>
          <a:xfrm>
            <a:off x="1777075" y="1250700"/>
            <a:ext cx="5479800" cy="1172400"/>
          </a:xfrm>
          <a:prstGeom prst="rect">
            <a:avLst/>
          </a:prstGeom>
          <a:solidFill>
            <a:srgbClr val="1E1E1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rPr>
              <a:t># Make decision on file only after all AVs reports has been received</a:t>
            </a:r>
            <a:endParaRPr sz="75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lock_av1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acquire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lock_av2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acquire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lock_av3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acquire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rPr>
              <a:t># Generates the aggregate reports, end evaluates if globally the file is dangerous or not</a:t>
            </a:r>
            <a:endParaRPr sz="75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aggregate_rep_path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aggregate_reports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file_name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D4D4D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7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make_decision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aggregate_rep_path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4FC1FF"/>
                </a:solidFill>
                <a:latin typeface="Roboto Mono"/>
                <a:ea typeface="Roboto Mono"/>
                <a:cs typeface="Roboto Mono"/>
                <a:sym typeface="Roboto Mono"/>
              </a:rPr>
              <a:t>MALWARE_DIR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file_name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original_path</a:t>
            </a:r>
            <a:r>
              <a:rPr lang="en" sz="7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4" name="Google Shape;3204;p125"/>
          <p:cNvSpPr txBox="1"/>
          <p:nvPr>
            <p:ph idx="4294967295" type="body"/>
          </p:nvPr>
        </p:nvSpPr>
        <p:spPr>
          <a:xfrm>
            <a:off x="759500" y="2467505"/>
            <a:ext cx="7704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b="1" lang="en"/>
              <a:t>make_decision()</a:t>
            </a:r>
            <a:r>
              <a:rPr lang="en"/>
              <a:t> si </a:t>
            </a:r>
            <a:r>
              <a:rPr lang="en"/>
              <a:t>esamina </a:t>
            </a:r>
            <a:r>
              <a:rPr lang="en"/>
              <a:t>il report globale generato dalle tre analisi remote, ed in base ai risultati si stabilisce se il file è una potenz</a:t>
            </a:r>
            <a:r>
              <a:rPr lang="en"/>
              <a:t>iale minaccia.</a:t>
            </a:r>
            <a:endParaRPr/>
          </a:p>
        </p:txBody>
      </p:sp>
      <p:grpSp>
        <p:nvGrpSpPr>
          <p:cNvPr id="3205" name="Google Shape;3205;p125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206" name="Google Shape;3206;p125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207" name="Google Shape;3207;p125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125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125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125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11" name="Google Shape;3211;p125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126"/>
          <p:cNvSpPr txBox="1"/>
          <p:nvPr>
            <p:ph type="title"/>
          </p:nvPr>
        </p:nvSpPr>
        <p:spPr>
          <a:xfrm>
            <a:off x="683300" y="180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 e Decisione Globale</a:t>
            </a:r>
            <a:endParaRPr/>
          </a:p>
        </p:txBody>
      </p:sp>
      <p:grpSp>
        <p:nvGrpSpPr>
          <p:cNvPr id="3217" name="Google Shape;3217;p126"/>
          <p:cNvGrpSpPr/>
          <p:nvPr/>
        </p:nvGrpSpPr>
        <p:grpSpPr>
          <a:xfrm>
            <a:off x="6251579" y="-676079"/>
            <a:ext cx="5253816" cy="1622108"/>
            <a:chOff x="5092229" y="-180802"/>
            <a:chExt cx="5253816" cy="1622108"/>
          </a:xfrm>
        </p:grpSpPr>
        <p:sp>
          <p:nvSpPr>
            <p:cNvPr id="3218" name="Google Shape;3218;p12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2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2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2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2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2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2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2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2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2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8" name="Google Shape;3228;p126"/>
          <p:cNvSpPr txBox="1"/>
          <p:nvPr>
            <p:ph idx="12" type="sldNum"/>
          </p:nvPr>
        </p:nvSpPr>
        <p:spPr>
          <a:xfrm>
            <a:off x="4260959" y="4763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9" name="Google Shape;3229;p126"/>
          <p:cNvSpPr txBox="1"/>
          <p:nvPr>
            <p:ph idx="4294967295" type="body"/>
          </p:nvPr>
        </p:nvSpPr>
        <p:spPr>
          <a:xfrm>
            <a:off x="720000" y="1037755"/>
            <a:ext cx="77040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il file è stato classificato come “Pericoloso” viene mostrato all’utente un prompt (realizzato con </a:t>
            </a:r>
            <a:r>
              <a:rPr b="1" lang="en"/>
              <a:t>Tkinter</a:t>
            </a:r>
            <a:r>
              <a:rPr lang="en"/>
              <a:t>) dove vengono mostrate le minacce rilevate a seguito dell’analisi dei tre AVs.</a:t>
            </a:r>
            <a:endParaRPr/>
          </a:p>
        </p:txBody>
      </p:sp>
      <p:sp>
        <p:nvSpPr>
          <p:cNvPr id="3230" name="Google Shape;3230;p126"/>
          <p:cNvSpPr txBox="1"/>
          <p:nvPr>
            <p:ph idx="4294967295" type="body"/>
          </p:nvPr>
        </p:nvSpPr>
        <p:spPr>
          <a:xfrm>
            <a:off x="720000" y="1665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L’utente del Central Node può quindi valutare in autonomia se mantenere o cancellare il file sospetto</a:t>
            </a:r>
            <a:endParaRPr/>
          </a:p>
        </p:txBody>
      </p:sp>
      <p:grpSp>
        <p:nvGrpSpPr>
          <p:cNvPr id="3231" name="Google Shape;3231;p126"/>
          <p:cNvGrpSpPr/>
          <p:nvPr/>
        </p:nvGrpSpPr>
        <p:grpSpPr>
          <a:xfrm>
            <a:off x="868896" y="2375751"/>
            <a:ext cx="3558065" cy="1682740"/>
            <a:chOff x="195675" y="2104176"/>
            <a:chExt cx="4019050" cy="1900757"/>
          </a:xfrm>
        </p:grpSpPr>
        <p:pic>
          <p:nvPicPr>
            <p:cNvPr id="3232" name="Google Shape;3232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5675" y="2104176"/>
              <a:ext cx="4019050" cy="1900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3" name="Google Shape;3233;p126"/>
            <p:cNvPicPr preferRelativeResize="0"/>
            <p:nvPr/>
          </p:nvPicPr>
          <p:blipFill rotWithShape="1">
            <a:blip r:embed="rId4">
              <a:alphaModFix/>
            </a:blip>
            <a:srcRect b="77329" l="334" r="1317" t="17362"/>
            <a:stretch/>
          </p:blipFill>
          <p:spPr>
            <a:xfrm>
              <a:off x="227475" y="2653450"/>
              <a:ext cx="3953001" cy="100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4" name="Google Shape;3234;p126"/>
          <p:cNvGrpSpPr/>
          <p:nvPr/>
        </p:nvGrpSpPr>
        <p:grpSpPr>
          <a:xfrm>
            <a:off x="4717044" y="2375751"/>
            <a:ext cx="3558070" cy="1682734"/>
            <a:chOff x="4879900" y="2104175"/>
            <a:chExt cx="4019055" cy="1900750"/>
          </a:xfrm>
        </p:grpSpPr>
        <p:pic>
          <p:nvPicPr>
            <p:cNvPr id="3235" name="Google Shape;3235;p1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79900" y="2104175"/>
              <a:ext cx="4019055" cy="190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6" name="Google Shape;3236;p126"/>
            <p:cNvPicPr preferRelativeResize="0"/>
            <p:nvPr/>
          </p:nvPicPr>
          <p:blipFill rotWithShape="1">
            <a:blip r:embed="rId4">
              <a:alphaModFix/>
            </a:blip>
            <a:srcRect b="77329" l="334" r="1317" t="17362"/>
            <a:stretch/>
          </p:blipFill>
          <p:spPr>
            <a:xfrm>
              <a:off x="4912925" y="2653450"/>
              <a:ext cx="3953001" cy="100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7" name="Google Shape;3237;p126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238" name="Google Shape;3238;p126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239" name="Google Shape;3239;p126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126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126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126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43" name="Google Shape;3243;p126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127"/>
          <p:cNvSpPr txBox="1"/>
          <p:nvPr>
            <p:ph idx="12" type="sldNum"/>
          </p:nvPr>
        </p:nvSpPr>
        <p:spPr>
          <a:xfrm>
            <a:off x="4297659" y="4785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9" name="Google Shape;324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25" y="726400"/>
            <a:ext cx="7098002" cy="4139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0" name="Google Shape;3250;p127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251" name="Google Shape;3251;p127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252" name="Google Shape;3252;p127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127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127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127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56" name="Google Shape;3256;p127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  <p:sp>
        <p:nvSpPr>
          <p:cNvPr id="3257" name="Google Shape;3257;p127"/>
          <p:cNvSpPr txBox="1"/>
          <p:nvPr>
            <p:ph type="title"/>
          </p:nvPr>
        </p:nvSpPr>
        <p:spPr>
          <a:xfrm>
            <a:off x="683300" y="2562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Report to Remote Server</a:t>
            </a:r>
            <a:endParaRPr/>
          </a:p>
        </p:txBody>
      </p:sp>
      <p:grpSp>
        <p:nvGrpSpPr>
          <p:cNvPr id="3258" name="Google Shape;3258;p127"/>
          <p:cNvGrpSpPr/>
          <p:nvPr/>
        </p:nvGrpSpPr>
        <p:grpSpPr>
          <a:xfrm>
            <a:off x="5625629" y="-494879"/>
            <a:ext cx="5253816" cy="1622108"/>
            <a:chOff x="5092229" y="-180802"/>
            <a:chExt cx="5253816" cy="1622108"/>
          </a:xfrm>
        </p:grpSpPr>
        <p:sp>
          <p:nvSpPr>
            <p:cNvPr id="3259" name="Google Shape;3259;p12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2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2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2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2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2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2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2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2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2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9" name="Google Shape;3269;p127"/>
          <p:cNvSpPr/>
          <p:nvPr/>
        </p:nvSpPr>
        <p:spPr>
          <a:xfrm>
            <a:off x="44025" y="1456175"/>
            <a:ext cx="3199200" cy="1106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Come ultimo step il report globale viene inviato verso il server remoto, mantenuto da HostA2 nella LAN-A1.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rPr>
              <a:t>Possiamo specificare come destinazione un qualsiasi indirizzo di 10.23.0.0/24, in quanto CE-A1 utilizza il DNAT verso HostA2.</a:t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lectrolize"/>
              <a:ea typeface="Electrolize"/>
              <a:cs typeface="Electrolize"/>
              <a:sym typeface="Electrolize"/>
            </a:endParaRPr>
          </a:p>
        </p:txBody>
      </p:sp>
      <p:cxnSp>
        <p:nvCxnSpPr>
          <p:cNvPr id="3270" name="Google Shape;3270;p127"/>
          <p:cNvCxnSpPr/>
          <p:nvPr/>
        </p:nvCxnSpPr>
        <p:spPr>
          <a:xfrm flipH="1">
            <a:off x="6765075" y="2912025"/>
            <a:ext cx="97200" cy="57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1" name="Google Shape;3271;p127"/>
          <p:cNvSpPr/>
          <p:nvPr/>
        </p:nvSpPr>
        <p:spPr>
          <a:xfrm>
            <a:off x="2340625" y="1306050"/>
            <a:ext cx="2414000" cy="3023000"/>
          </a:xfrm>
          <a:custGeom>
            <a:rect b="b" l="l" r="r" t="t"/>
            <a:pathLst>
              <a:path extrusionOk="0" h="120920" w="96560">
                <a:moveTo>
                  <a:pt x="0" y="120920"/>
                </a:moveTo>
                <a:lnTo>
                  <a:pt x="33458" y="75428"/>
                </a:lnTo>
                <a:lnTo>
                  <a:pt x="79244" y="77189"/>
                </a:lnTo>
                <a:lnTo>
                  <a:pt x="79537" y="11153"/>
                </a:lnTo>
                <a:lnTo>
                  <a:pt x="96560" y="0"/>
                </a:ln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272" name="Google Shape;3272;p127"/>
          <p:cNvSpPr/>
          <p:nvPr/>
        </p:nvSpPr>
        <p:spPr>
          <a:xfrm>
            <a:off x="44025" y="2408175"/>
            <a:ext cx="3199200" cy="572700"/>
          </a:xfrm>
          <a:prstGeom prst="wedgeRectCallout">
            <a:avLst>
              <a:gd fmla="val 19263" name="adj1"/>
              <a:gd fmla="val 282844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open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report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'rb'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4EC9B0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put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'http://10.23.0.69:80'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read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750">
              <a:solidFill>
                <a:srgbClr val="D4D4D4"/>
              </a:solidFill>
              <a:highlight>
                <a:srgbClr val="1E1E1E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CDCAA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750">
                <a:solidFill>
                  <a:srgbClr val="CE9178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"Analysis report sent to web servers."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750">
              <a:solidFill>
                <a:srgbClr val="DCDCA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73" name="Google Shape;3273;p127"/>
          <p:cNvSpPr/>
          <p:nvPr/>
        </p:nvSpPr>
        <p:spPr>
          <a:xfrm>
            <a:off x="5625625" y="1062575"/>
            <a:ext cx="1175700" cy="393600"/>
          </a:xfrm>
          <a:prstGeom prst="wedgeRectCallout">
            <a:avLst>
              <a:gd fmla="val -104112" name="adj1"/>
              <a:gd fmla="val -4916" name="adj2"/>
            </a:avLst>
          </a:prstGeom>
          <a:solidFill>
            <a:srgbClr val="1E1E1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00FF00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750">
                <a:solidFill>
                  <a:srgbClr val="00FF00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ython3</a:t>
            </a: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750">
                <a:solidFill>
                  <a:schemeClr val="lt1"/>
                </a:solidFill>
                <a:highlight>
                  <a:srgbClr val="1E1E1E"/>
                </a:highlight>
                <a:latin typeface="Roboto Mono"/>
                <a:ea typeface="Roboto Mono"/>
                <a:cs typeface="Roboto Mono"/>
                <a:sym typeface="Roboto Mono"/>
              </a:rPr>
              <a:t>server.py</a:t>
            </a:r>
            <a:endParaRPr sz="75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128"/>
          <p:cNvSpPr txBox="1"/>
          <p:nvPr>
            <p:ph type="title"/>
          </p:nvPr>
        </p:nvSpPr>
        <p:spPr>
          <a:xfrm>
            <a:off x="683300" y="2680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 Report Hosting</a:t>
            </a:r>
            <a:endParaRPr/>
          </a:p>
        </p:txBody>
      </p:sp>
      <p:grpSp>
        <p:nvGrpSpPr>
          <p:cNvPr id="3279" name="Google Shape;3279;p128"/>
          <p:cNvGrpSpPr/>
          <p:nvPr/>
        </p:nvGrpSpPr>
        <p:grpSpPr>
          <a:xfrm>
            <a:off x="6251579" y="-676079"/>
            <a:ext cx="5253816" cy="1622108"/>
            <a:chOff x="5092229" y="-180802"/>
            <a:chExt cx="5253816" cy="1622108"/>
          </a:xfrm>
        </p:grpSpPr>
        <p:sp>
          <p:nvSpPr>
            <p:cNvPr id="3280" name="Google Shape;3280;p12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rect b="b" l="l" r="r" t="t"/>
              <a:pathLst>
                <a:path extrusionOk="0" h="15790" w="3149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2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2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rect b="b" l="l" r="r" t="t"/>
              <a:pathLst>
                <a:path extrusionOk="0" h="13634" w="3165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2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rect b="b" l="l" r="r" t="t"/>
              <a:pathLst>
                <a:path extrusionOk="0" h="637" w="652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2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rect b="b" l="l" r="r" t="t"/>
              <a:pathLst>
                <a:path extrusionOk="0" h="12610" w="94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2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rect b="b" l="l" r="r" t="t"/>
              <a:pathLst>
                <a:path extrusionOk="0" h="621" w="621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2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rect b="b" l="l" r="r" t="t"/>
              <a:pathLst>
                <a:path extrusionOk="0" h="18597" w="2203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2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rect b="b" l="l" r="r" t="t"/>
              <a:pathLst>
                <a:path extrusionOk="0" h="653" w="652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2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rect b="b" l="l" r="r" t="t"/>
              <a:pathLst>
                <a:path extrusionOk="0" h="15154" w="2545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2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rect b="b" l="l" r="r" t="t"/>
              <a:pathLst>
                <a:path extrusionOk="0" h="621" w="622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0" name="Google Shape;3290;p128"/>
          <p:cNvSpPr txBox="1"/>
          <p:nvPr>
            <p:ph idx="12" type="sldNum"/>
          </p:nvPr>
        </p:nvSpPr>
        <p:spPr>
          <a:xfrm>
            <a:off x="4260959" y="4763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1" name="Google Shape;3291;p128"/>
          <p:cNvSpPr txBox="1"/>
          <p:nvPr>
            <p:ph idx="4294967295" type="body"/>
          </p:nvPr>
        </p:nvSpPr>
        <p:spPr>
          <a:xfrm>
            <a:off x="720000" y="1037751"/>
            <a:ext cx="7704000" cy="14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Web Server è implementato tramite </a:t>
            </a:r>
            <a:r>
              <a:rPr b="1" lang="en"/>
              <a:t>HttpServer</a:t>
            </a:r>
            <a:r>
              <a:rPr lang="en"/>
              <a:t> di Python</a:t>
            </a:r>
            <a:r>
              <a:rPr lang="en"/>
              <a:t>, e sfrutta la libreria </a:t>
            </a:r>
            <a:r>
              <a:rPr b="1" lang="en"/>
              <a:t>jinja2</a:t>
            </a:r>
            <a:r>
              <a:rPr lang="en"/>
              <a:t> per renderizzare una pagina HTML tramite i dati ricavati dal </a:t>
            </a:r>
            <a:r>
              <a:rPr lang="en"/>
              <a:t>parsing dei report ricevuti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questo modo, raggiungendo il web server da qualsiasi host in LAN-A3, si ha la possibilità di visualizzare lo storico di tutte le scansioni effettuate, con i relativi report dettagliati da poter scaricare.</a:t>
            </a:r>
            <a:endParaRPr/>
          </a:p>
        </p:txBody>
      </p:sp>
      <p:grpSp>
        <p:nvGrpSpPr>
          <p:cNvPr id="3292" name="Google Shape;3292;p128"/>
          <p:cNvGrpSpPr/>
          <p:nvPr/>
        </p:nvGrpSpPr>
        <p:grpSpPr>
          <a:xfrm>
            <a:off x="0" y="4700350"/>
            <a:ext cx="3243260" cy="492600"/>
            <a:chOff x="0" y="4700350"/>
            <a:chExt cx="3243260" cy="492600"/>
          </a:xfrm>
        </p:grpSpPr>
        <p:grpSp>
          <p:nvGrpSpPr>
            <p:cNvPr id="3293" name="Google Shape;3293;p128"/>
            <p:cNvGrpSpPr/>
            <p:nvPr/>
          </p:nvGrpSpPr>
          <p:grpSpPr>
            <a:xfrm>
              <a:off x="89" y="4776557"/>
              <a:ext cx="3243171" cy="366944"/>
              <a:chOff x="6336019" y="3733725"/>
              <a:chExt cx="2566206" cy="351310"/>
            </a:xfrm>
          </p:grpSpPr>
          <p:sp>
            <p:nvSpPr>
              <p:cNvPr id="3294" name="Google Shape;3294;p128"/>
              <p:cNvSpPr/>
              <p:nvPr/>
            </p:nvSpPr>
            <p:spPr>
              <a:xfrm>
                <a:off x="6336019" y="3733735"/>
                <a:ext cx="1881300" cy="351300"/>
              </a:xfrm>
              <a:prstGeom prst="homePlate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128"/>
              <p:cNvSpPr/>
              <p:nvPr/>
            </p:nvSpPr>
            <p:spPr>
              <a:xfrm>
                <a:off x="80985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128"/>
              <p:cNvSpPr/>
              <p:nvPr/>
            </p:nvSpPr>
            <p:spPr>
              <a:xfrm>
                <a:off x="83271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128"/>
              <p:cNvSpPr/>
              <p:nvPr/>
            </p:nvSpPr>
            <p:spPr>
              <a:xfrm>
                <a:off x="8555725" y="3733725"/>
                <a:ext cx="346500" cy="351300"/>
              </a:xfrm>
              <a:prstGeom prst="chevron">
                <a:avLst>
                  <a:gd fmla="val 50000" name="adj"/>
                </a:avLst>
              </a:prstGeom>
              <a:solidFill>
                <a:srgbClr val="FFD8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8" name="Google Shape;3298;p128"/>
            <p:cNvSpPr txBox="1"/>
            <p:nvPr/>
          </p:nvSpPr>
          <p:spPr>
            <a:xfrm>
              <a:off x="0" y="470035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06. Antivirus</a:t>
              </a:r>
              <a:endParaRPr sz="2000"/>
            </a:p>
          </p:txBody>
        </p:sp>
      </p:grpSp>
      <p:pic>
        <p:nvPicPr>
          <p:cNvPr id="3299" name="Google Shape;3299;p128"/>
          <p:cNvPicPr preferRelativeResize="0"/>
          <p:nvPr/>
        </p:nvPicPr>
        <p:blipFill rotWithShape="1">
          <a:blip r:embed="rId3">
            <a:alphaModFix/>
          </a:blip>
          <a:srcRect b="20464" l="0" r="0" t="0"/>
          <a:stretch/>
        </p:blipFill>
        <p:spPr>
          <a:xfrm>
            <a:off x="973025" y="2481025"/>
            <a:ext cx="7197949" cy="18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dian Technology Company Profile by Slidesgo">
  <a:themeElements>
    <a:clrScheme name="Simple Light">
      <a:dk1>
        <a:srgbClr val="302F2F"/>
      </a:dk1>
      <a:lt1>
        <a:srgbClr val="FFFFFF"/>
      </a:lt1>
      <a:dk2>
        <a:srgbClr val="138808"/>
      </a:dk2>
      <a:lt2>
        <a:srgbClr val="FF9933"/>
      </a:lt2>
      <a:accent1>
        <a:srgbClr val="434343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